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KqUmtd6oqpwVovS8YV5VjCSt6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customschemas.google.com/relationships/presentationmetadata" Target="metadata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9" Type="http://schemas.openxmlformats.org/officeDocument/2006/relationships/customXml" Target="../customXml/item3.xml"/><Relationship Id="rId4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7"/>
          <p:cNvGrpSpPr/>
          <p:nvPr/>
        </p:nvGrpSpPr>
        <p:grpSpPr>
          <a:xfrm>
            <a:off x="-386528" y="4821027"/>
            <a:ext cx="2198283" cy="2516131"/>
            <a:chOff x="-542497" y="4226869"/>
            <a:chExt cx="2832279" cy="3241796"/>
          </a:xfrm>
        </p:grpSpPr>
        <p:pic>
          <p:nvPicPr>
            <p:cNvPr id="28" name="Google Shape;28;p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Google Shape;29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Google Shape;30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oogle Shape;31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Google Shape;32;p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" name="Google Shape;33;p7"/>
          <p:cNvGrpSpPr/>
          <p:nvPr/>
        </p:nvGrpSpPr>
        <p:grpSpPr>
          <a:xfrm flipH="1">
            <a:off x="10415790" y="4886434"/>
            <a:ext cx="2198283" cy="2516131"/>
            <a:chOff x="-542497" y="4226869"/>
            <a:chExt cx="2832279" cy="3241796"/>
          </a:xfrm>
        </p:grpSpPr>
        <p:pic>
          <p:nvPicPr>
            <p:cNvPr id="34" name="Google Shape;34;p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Google Shape;35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oogle Shape;36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" name="Google Shape;37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Google Shape;38;p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9" name="Google Shape;39;p7"/>
          <p:cNvPicPr preferRelativeResize="0"/>
          <p:nvPr/>
        </p:nvPicPr>
        <p:blipFill rotWithShape="1">
          <a:blip r:embed="rId7">
            <a:alphaModFix amt="16000"/>
          </a:blip>
          <a:srcRect/>
          <a:stretch/>
        </p:blipFill>
        <p:spPr>
          <a:xfrm>
            <a:off x="1983164" y="1296704"/>
            <a:ext cx="8225672" cy="539115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7"/>
          <p:cNvSpPr/>
          <p:nvPr/>
        </p:nvSpPr>
        <p:spPr>
          <a:xfrm>
            <a:off x="-1295400" y="-1291139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7"/>
          <p:cNvSpPr/>
          <p:nvPr/>
        </p:nvSpPr>
        <p:spPr>
          <a:xfrm>
            <a:off x="-671170" y="6883400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12220875" y="-11056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-1295400" y="-40755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28318" y="235498"/>
            <a:ext cx="2060454" cy="466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8"/>
          <p:cNvGrpSpPr/>
          <p:nvPr/>
        </p:nvGrpSpPr>
        <p:grpSpPr>
          <a:xfrm>
            <a:off x="-386528" y="4821027"/>
            <a:ext cx="2198283" cy="2516131"/>
            <a:chOff x="-542497" y="4226869"/>
            <a:chExt cx="2832279" cy="3241796"/>
          </a:xfrm>
        </p:grpSpPr>
        <p:pic>
          <p:nvPicPr>
            <p:cNvPr id="47" name="Google Shape;47;p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Google Shape;48;p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Google Shape;49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Google Shape;50;p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" name="Google Shape;52;p8"/>
          <p:cNvGrpSpPr/>
          <p:nvPr/>
        </p:nvGrpSpPr>
        <p:grpSpPr>
          <a:xfrm flipH="1">
            <a:off x="10415790" y="4886434"/>
            <a:ext cx="2198283" cy="2516131"/>
            <a:chOff x="-542497" y="4226869"/>
            <a:chExt cx="2832279" cy="3241796"/>
          </a:xfrm>
        </p:grpSpPr>
        <p:pic>
          <p:nvPicPr>
            <p:cNvPr id="53" name="Google Shape;53;p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Google Shape;54;p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8" name="Google Shape;58;p8"/>
          <p:cNvPicPr preferRelativeResize="0"/>
          <p:nvPr/>
        </p:nvPicPr>
        <p:blipFill rotWithShape="1">
          <a:blip r:embed="rId7">
            <a:alphaModFix amt="16000"/>
          </a:blip>
          <a:srcRect/>
          <a:stretch/>
        </p:blipFill>
        <p:spPr>
          <a:xfrm>
            <a:off x="1983164" y="1296704"/>
            <a:ext cx="8225672" cy="5391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8"/>
          <p:cNvGrpSpPr/>
          <p:nvPr/>
        </p:nvGrpSpPr>
        <p:grpSpPr>
          <a:xfrm>
            <a:off x="-5025440" y="-520112"/>
            <a:ext cx="14979347" cy="2090495"/>
            <a:chOff x="-767103" y="-377221"/>
            <a:chExt cx="10711072" cy="1494821"/>
          </a:xfrm>
        </p:grpSpPr>
        <p:grpSp>
          <p:nvGrpSpPr>
            <p:cNvPr id="60" name="Google Shape;60;p8"/>
            <p:cNvGrpSpPr/>
            <p:nvPr/>
          </p:nvGrpSpPr>
          <p:grpSpPr>
            <a:xfrm>
              <a:off x="-182903" y="-16157"/>
              <a:ext cx="10063503" cy="1133757"/>
              <a:chOff x="-182903" y="-16157"/>
              <a:chExt cx="10063503" cy="1133757"/>
            </a:xfrm>
          </p:grpSpPr>
          <p:sp>
            <p:nvSpPr>
              <p:cNvPr id="61" name="Google Shape;61;p8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8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3" name="Google Shape;63;p8"/>
            <p:cNvGrpSpPr/>
            <p:nvPr/>
          </p:nvGrpSpPr>
          <p:grpSpPr>
            <a:xfrm>
              <a:off x="-119534" y="-377221"/>
              <a:ext cx="10063503" cy="1133757"/>
              <a:chOff x="-182903" y="-16157"/>
              <a:chExt cx="10063503" cy="1133757"/>
            </a:xfrm>
          </p:grpSpPr>
          <p:sp>
            <p:nvSpPr>
              <p:cNvPr id="64" name="Google Shape;64;p8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" name="Google Shape;65;p8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6" name="Google Shape;66;p8"/>
            <p:cNvGrpSpPr/>
            <p:nvPr/>
          </p:nvGrpSpPr>
          <p:grpSpPr>
            <a:xfrm>
              <a:off x="-767103" y="-16157"/>
              <a:ext cx="10063503" cy="1133757"/>
              <a:chOff x="-182903" y="-16157"/>
              <a:chExt cx="10063503" cy="1133757"/>
            </a:xfrm>
          </p:grpSpPr>
          <p:sp>
            <p:nvSpPr>
              <p:cNvPr id="67" name="Google Shape;67;p8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" name="Google Shape;68;p8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9" name="Google Shape;69;p8"/>
          <p:cNvSpPr/>
          <p:nvPr/>
        </p:nvSpPr>
        <p:spPr>
          <a:xfrm>
            <a:off x="-1295400" y="-1291139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-671170" y="6896100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>
            <a:off x="1222087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8"/>
          <p:cNvSpPr/>
          <p:nvPr/>
        </p:nvSpPr>
        <p:spPr>
          <a:xfrm>
            <a:off x="-129192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28318" y="235498"/>
            <a:ext cx="2060454" cy="466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apositiva de título">
  <p:cSld name="4_Diapositiva de títul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oogle Shape;75;p9"/>
          <p:cNvGrpSpPr/>
          <p:nvPr/>
        </p:nvGrpSpPr>
        <p:grpSpPr>
          <a:xfrm>
            <a:off x="-386528" y="4821027"/>
            <a:ext cx="2198283" cy="2516131"/>
            <a:chOff x="-542497" y="4226869"/>
            <a:chExt cx="2832279" cy="3241796"/>
          </a:xfrm>
        </p:grpSpPr>
        <p:pic>
          <p:nvPicPr>
            <p:cNvPr id="76" name="Google Shape;76;p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9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1" name="Google Shape;81;p9"/>
          <p:cNvGrpSpPr/>
          <p:nvPr/>
        </p:nvGrpSpPr>
        <p:grpSpPr>
          <a:xfrm flipH="1">
            <a:off x="10415790" y="4886434"/>
            <a:ext cx="2198283" cy="2516131"/>
            <a:chOff x="-542497" y="4226869"/>
            <a:chExt cx="2832279" cy="3241796"/>
          </a:xfrm>
        </p:grpSpPr>
        <p:pic>
          <p:nvPicPr>
            <p:cNvPr id="82" name="Google Shape;82;p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9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7" name="Google Shape;87;p9"/>
          <p:cNvPicPr preferRelativeResize="0"/>
          <p:nvPr/>
        </p:nvPicPr>
        <p:blipFill rotWithShape="1">
          <a:blip r:embed="rId7">
            <a:alphaModFix amt="16000"/>
          </a:blip>
          <a:srcRect/>
          <a:stretch/>
        </p:blipFill>
        <p:spPr>
          <a:xfrm>
            <a:off x="1983164" y="1296704"/>
            <a:ext cx="8225672" cy="5391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oogle Shape;88;p9"/>
          <p:cNvGrpSpPr/>
          <p:nvPr/>
        </p:nvGrpSpPr>
        <p:grpSpPr>
          <a:xfrm>
            <a:off x="-1520687" y="-517014"/>
            <a:ext cx="11474594" cy="1601377"/>
            <a:chOff x="-767103" y="-377221"/>
            <a:chExt cx="10711072" cy="1494821"/>
          </a:xfrm>
        </p:grpSpPr>
        <p:grpSp>
          <p:nvGrpSpPr>
            <p:cNvPr id="89" name="Google Shape;89;p9"/>
            <p:cNvGrpSpPr/>
            <p:nvPr/>
          </p:nvGrpSpPr>
          <p:grpSpPr>
            <a:xfrm>
              <a:off x="-182903" y="-16157"/>
              <a:ext cx="10063503" cy="1133757"/>
              <a:chOff x="-182903" y="-16157"/>
              <a:chExt cx="10063503" cy="1133757"/>
            </a:xfrm>
          </p:grpSpPr>
          <p:sp>
            <p:nvSpPr>
              <p:cNvPr id="90" name="Google Shape;90;p9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9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" name="Google Shape;92;p9"/>
            <p:cNvGrpSpPr/>
            <p:nvPr/>
          </p:nvGrpSpPr>
          <p:grpSpPr>
            <a:xfrm>
              <a:off x="-119534" y="-377221"/>
              <a:ext cx="10063503" cy="1133757"/>
              <a:chOff x="-182903" y="-16157"/>
              <a:chExt cx="10063503" cy="1133757"/>
            </a:xfrm>
          </p:grpSpPr>
          <p:sp>
            <p:nvSpPr>
              <p:cNvPr id="93" name="Google Shape;93;p9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9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95;p9"/>
            <p:cNvGrpSpPr/>
            <p:nvPr/>
          </p:nvGrpSpPr>
          <p:grpSpPr>
            <a:xfrm>
              <a:off x="-767103" y="-16157"/>
              <a:ext cx="10063503" cy="1133757"/>
              <a:chOff x="-182903" y="-16157"/>
              <a:chExt cx="10063503" cy="1133757"/>
            </a:xfrm>
          </p:grpSpPr>
          <p:sp>
            <p:nvSpPr>
              <p:cNvPr id="96" name="Google Shape;96;p9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9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8" name="Google Shape;98;p9"/>
          <p:cNvSpPr/>
          <p:nvPr/>
        </p:nvSpPr>
        <p:spPr>
          <a:xfrm>
            <a:off x="-1295400" y="-1291139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9"/>
          <p:cNvSpPr/>
          <p:nvPr/>
        </p:nvSpPr>
        <p:spPr>
          <a:xfrm>
            <a:off x="-671170" y="6896100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9"/>
          <p:cNvSpPr/>
          <p:nvPr/>
        </p:nvSpPr>
        <p:spPr>
          <a:xfrm>
            <a:off x="1222087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9"/>
          <p:cNvSpPr/>
          <p:nvPr/>
        </p:nvSpPr>
        <p:spPr>
          <a:xfrm>
            <a:off x="-129192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28318" y="235498"/>
            <a:ext cx="2060454" cy="466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11"/>
          <p:cNvGrpSpPr/>
          <p:nvPr/>
        </p:nvGrpSpPr>
        <p:grpSpPr>
          <a:xfrm>
            <a:off x="0" y="0"/>
            <a:ext cx="12185950" cy="6858000"/>
            <a:chOff x="0" y="0"/>
            <a:chExt cx="12185950" cy="6858000"/>
          </a:xfrm>
        </p:grpSpPr>
        <p:pic>
          <p:nvPicPr>
            <p:cNvPr id="106" name="Google Shape;106;p11" descr="Imagen que contiene computadora&#10;&#10;Descripción generada automáticamente"/>
            <p:cNvPicPr preferRelativeResize="0"/>
            <p:nvPr/>
          </p:nvPicPr>
          <p:blipFill rotWithShape="1">
            <a:blip r:embed="rId2">
              <a:alphaModFix/>
            </a:blip>
            <a:srcRect l="86605" b="52381"/>
            <a:stretch/>
          </p:blipFill>
          <p:spPr>
            <a:xfrm>
              <a:off x="10555235" y="0"/>
              <a:ext cx="1630715" cy="32657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1" descr="Imagen que contiene computadora&#10;&#10;Descripción generada automáticamente"/>
            <p:cNvPicPr preferRelativeResize="0"/>
            <p:nvPr/>
          </p:nvPicPr>
          <p:blipFill rotWithShape="1">
            <a:blip r:embed="rId2">
              <a:alphaModFix/>
            </a:blip>
            <a:srcRect l="86605" b="52381"/>
            <a:stretch/>
          </p:blipFill>
          <p:spPr>
            <a:xfrm rot="10800000">
              <a:off x="0" y="3592286"/>
              <a:ext cx="1630715" cy="326571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8" name="Google Shape;10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76958" y="5905995"/>
            <a:ext cx="3139551" cy="827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D6AA-A857-4FCF-8013-A6C06948FA7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40F8-5B33-4BD3-9BC4-CA925B2486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4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4764013-F82F-C948-BE09-CEFFA55B2700}"/>
              </a:ext>
            </a:extLst>
          </p:cNvPr>
          <p:cNvSpPr txBox="1"/>
          <p:nvPr/>
        </p:nvSpPr>
        <p:spPr>
          <a:xfrm>
            <a:off x="1471987" y="3144330"/>
            <a:ext cx="8080130" cy="2616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Débil gestión integral de Residuos Orgánicos con fines de aprovechamiento en la prestación del servicio de aseo.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BA5EB0-8647-244E-A7AA-6A9AF3FAA5F5}"/>
              </a:ext>
            </a:extLst>
          </p:cNvPr>
          <p:cNvSpPr txBox="1"/>
          <p:nvPr/>
        </p:nvSpPr>
        <p:spPr>
          <a:xfrm>
            <a:off x="5671949" y="4692614"/>
            <a:ext cx="936472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Altas restricciones en el Plan de Ordenamiento Territorial para la implementación de plantas de tratamiento de residuos orgánicos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62EE3BB-3FF5-9046-BE4C-FB3A9FF5BB12}"/>
              </a:ext>
            </a:extLst>
          </p:cNvPr>
          <p:cNvSpPr txBox="1"/>
          <p:nvPr/>
        </p:nvSpPr>
        <p:spPr>
          <a:xfrm>
            <a:off x="680946" y="3808063"/>
            <a:ext cx="823075" cy="6309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Débil articulación interinstitucional, nacional, territorial y distrital para el seguimiento de la cadena de gestión de los residuos orgánicos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1B9C1ED-15B8-AB47-903B-70932A8D1DD4}"/>
              </a:ext>
            </a:extLst>
          </p:cNvPr>
          <p:cNvSpPr txBox="1"/>
          <p:nvPr/>
        </p:nvSpPr>
        <p:spPr>
          <a:xfrm>
            <a:off x="4499832" y="3668337"/>
            <a:ext cx="1514234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conocimiento (investigación, innovación y desarrollo) sobre las prácticas adecuadas para el manejo de residuos orgánicos a nivel técnico, comercial, finaciero y desde el reconocimiento de las cadenas de valor.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3FD7AC-3EDA-8045-869F-87BBE583D16E}"/>
              </a:ext>
            </a:extLst>
          </p:cNvPr>
          <p:cNvSpPr txBox="1"/>
          <p:nvPr/>
        </p:nvSpPr>
        <p:spPr>
          <a:xfrm>
            <a:off x="6127434" y="3786525"/>
            <a:ext cx="1055855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Débil apoyo institucional a las empresas y población recuperadora de residuos orgánicos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C17AE3-1A00-5C45-BB43-2B4E3E1BBD25}"/>
              </a:ext>
            </a:extLst>
          </p:cNvPr>
          <p:cNvSpPr txBox="1"/>
          <p:nvPr/>
        </p:nvSpPr>
        <p:spPr>
          <a:xfrm>
            <a:off x="891598" y="4658465"/>
            <a:ext cx="1040112" cy="6309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separación y tratamiento de los residuos orgánicos por parte de los diferentes generadores: plazas de mercado, domiciliarios. Multifamiliares, Mercados, Centros Comerciales, etc. 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FC3B942-F982-2742-913C-27962A2E71EC}"/>
              </a:ext>
            </a:extLst>
          </p:cNvPr>
          <p:cNvSpPr txBox="1"/>
          <p:nvPr/>
        </p:nvSpPr>
        <p:spPr>
          <a:xfrm>
            <a:off x="9926978" y="4628789"/>
            <a:ext cx="1262829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Bajos niveles de articulación entre los esquemas separación en la fuente, recolección selectiva y aprovechamiento de residuos orgánicos en Bogotá.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C73297C-9BE0-2B4D-B403-0A653BE6FD5F}"/>
              </a:ext>
            </a:extLst>
          </p:cNvPr>
          <p:cNvSpPr txBox="1"/>
          <p:nvPr/>
        </p:nvSpPr>
        <p:spPr>
          <a:xfrm>
            <a:off x="1717598" y="3800176"/>
            <a:ext cx="1574708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adecuación normativa del orden nacional y distrital para el aprovechamiento, tratamiento y valorización de los residuos orgánicos de manera diferenciada.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21857D3-F387-5C4E-8DD3-52CCBB6D9263}"/>
              </a:ext>
            </a:extLst>
          </p:cNvPr>
          <p:cNvSpPr txBox="1"/>
          <p:nvPr/>
        </p:nvSpPr>
        <p:spPr>
          <a:xfrm>
            <a:off x="9613699" y="3752563"/>
            <a:ext cx="1089345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adecuación de los modelos financieros para la inclusión de la gestión de los residuos orgánicos.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A7C0526-C656-0746-A48C-5DB8AA54ABE4}"/>
              </a:ext>
            </a:extLst>
          </p:cNvPr>
          <p:cNvSpPr txBox="1"/>
          <p:nvPr/>
        </p:nvSpPr>
        <p:spPr>
          <a:xfrm rot="10800000" flipV="1">
            <a:off x="2002258" y="2318505"/>
            <a:ext cx="1383727" cy="3231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la insatisfacción </a:t>
            </a:r>
          </a:p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ciudadana hacia prestación del servicio de  aseo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A4860C8-08C7-324B-84B4-30251B87BE42}"/>
              </a:ext>
            </a:extLst>
          </p:cNvPr>
          <p:cNvSpPr txBox="1"/>
          <p:nvPr/>
        </p:nvSpPr>
        <p:spPr>
          <a:xfrm>
            <a:off x="8805212" y="1620669"/>
            <a:ext cx="1383729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Disminución a la vida útil del sitio de disposición final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88C7A1F-57CB-8140-9786-404DDDAB9D22}"/>
              </a:ext>
            </a:extLst>
          </p:cNvPr>
          <p:cNvSpPr txBox="1"/>
          <p:nvPr/>
        </p:nvSpPr>
        <p:spPr>
          <a:xfrm>
            <a:off x="3449315" y="2242199"/>
            <a:ext cx="1235612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Altos costos ambientales y económicos derivados de la contaminación por el enterramiento de residuos orgánicos y por el  transporte de los mismos en grandes distancias.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1A2E571-7659-A94C-9E83-EB119C25F437}"/>
              </a:ext>
            </a:extLst>
          </p:cNvPr>
          <p:cNvSpPr txBox="1"/>
          <p:nvPr/>
        </p:nvSpPr>
        <p:spPr>
          <a:xfrm>
            <a:off x="8875810" y="2353898"/>
            <a:ext cx="1235310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tasa de enterramiento de residuos orgánicos  con potencial de aprovechamiento distinto a la generación de biogás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9F1E077-3CA8-CD4E-A36F-4025B2FD36BF}"/>
              </a:ext>
            </a:extLst>
          </p:cNvPr>
          <p:cNvSpPr txBox="1"/>
          <p:nvPr/>
        </p:nvSpPr>
        <p:spPr>
          <a:xfrm rot="16200000">
            <a:off x="24785" y="4413405"/>
            <a:ext cx="621327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551491C-6B3E-6743-BA88-7D43B429CD30}"/>
              </a:ext>
            </a:extLst>
          </p:cNvPr>
          <p:cNvSpPr txBox="1"/>
          <p:nvPr/>
        </p:nvSpPr>
        <p:spPr>
          <a:xfrm rot="16200000">
            <a:off x="35096" y="1754648"/>
            <a:ext cx="672000" cy="184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511F7E44-AB6D-A641-939E-452309C40B7F}"/>
              </a:ext>
            </a:extLst>
          </p:cNvPr>
          <p:cNvSpPr txBox="1"/>
          <p:nvPr/>
        </p:nvSpPr>
        <p:spPr>
          <a:xfrm>
            <a:off x="8586777" y="1998026"/>
            <a:ext cx="1815856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aprovechamiento </a:t>
            </a:r>
            <a:r>
              <a:rPr lang="es-CO" sz="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residuos orgánicos </a:t>
            </a:r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generación de abonos y otras alternativas</a:t>
            </a:r>
          </a:p>
        </p:txBody>
      </p: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07BE4A6C-CC32-5044-98D1-4EF16910641F}"/>
              </a:ext>
            </a:extLst>
          </p:cNvPr>
          <p:cNvCxnSpPr>
            <a:cxnSpLocks/>
            <a:stCxn id="21" idx="0"/>
            <a:endCxn id="40" idx="2"/>
          </p:cNvCxnSpPr>
          <p:nvPr/>
        </p:nvCxnSpPr>
        <p:spPr>
          <a:xfrm flipV="1">
            <a:off x="9493465" y="2244247"/>
            <a:ext cx="1240" cy="1096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21857D3-F387-5C4E-8DD3-52CCBB6D9263}"/>
              </a:ext>
            </a:extLst>
          </p:cNvPr>
          <p:cNvSpPr txBox="1"/>
          <p:nvPr/>
        </p:nvSpPr>
        <p:spPr>
          <a:xfrm>
            <a:off x="11215442" y="4802200"/>
            <a:ext cx="901353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Altas restricciones y barreras para la comercialización de los derivados de los residuos orgánicos tratados.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21857D3-F387-5C4E-8DD3-52CCBB6D9263}"/>
              </a:ext>
            </a:extLst>
          </p:cNvPr>
          <p:cNvSpPr txBox="1"/>
          <p:nvPr/>
        </p:nvSpPr>
        <p:spPr>
          <a:xfrm>
            <a:off x="4254218" y="5014105"/>
            <a:ext cx="656605" cy="6309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claridad ciudadana sobre el impacto negativo de los residuos orgánicos sin gestionar. 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63FD7AC-3EDA-8045-869F-87BBE583D16E}"/>
              </a:ext>
            </a:extLst>
          </p:cNvPr>
          <p:cNvSpPr txBox="1"/>
          <p:nvPr/>
        </p:nvSpPr>
        <p:spPr>
          <a:xfrm>
            <a:off x="2040057" y="4663280"/>
            <a:ext cx="1024581" cy="8617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articulación dentro del modelo de gestión de los residuos orgánicos de las empresas y de los  recuperadores de residuos orgánicos como agricultores urbanos y rurales, recolectores de residuos cocinados, organizaciones dedicadas a su tratamiento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7FC3B942-F982-2742-913C-27962A2E71EC}"/>
              </a:ext>
            </a:extLst>
          </p:cNvPr>
          <p:cNvSpPr txBox="1"/>
          <p:nvPr/>
        </p:nvSpPr>
        <p:spPr>
          <a:xfrm>
            <a:off x="8400680" y="3765992"/>
            <a:ext cx="1147749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disponibilidad de infraestructura tecnológica para el desarrollo de los procesos de aprovechamiento, tratamiento y valorización de los residuos orgánicos.</a:t>
            </a:r>
          </a:p>
        </p:txBody>
      </p:sp>
      <p:cxnSp>
        <p:nvCxnSpPr>
          <p:cNvPr id="44" name="Conector angular 43"/>
          <p:cNvCxnSpPr>
            <a:cxnSpLocks/>
            <a:stCxn id="52" idx="0"/>
            <a:endCxn id="15" idx="2"/>
          </p:cNvCxnSpPr>
          <p:nvPr/>
        </p:nvCxnSpPr>
        <p:spPr>
          <a:xfrm rot="16200000" flipV="1">
            <a:off x="10587483" y="3723563"/>
            <a:ext cx="649527" cy="150774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6" name="Conector angular 95"/>
          <p:cNvCxnSpPr>
            <a:cxnSpLocks/>
            <a:stCxn id="7" idx="0"/>
            <a:endCxn id="57" idx="2"/>
          </p:cNvCxnSpPr>
          <p:nvPr/>
        </p:nvCxnSpPr>
        <p:spPr>
          <a:xfrm rot="5400000" flipH="1" flipV="1">
            <a:off x="7371058" y="3089117"/>
            <a:ext cx="372624" cy="283437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Conector angular 97"/>
          <p:cNvCxnSpPr>
            <a:cxnSpLocks/>
            <a:stCxn id="13" idx="0"/>
            <a:endCxn id="57" idx="2"/>
          </p:cNvCxnSpPr>
          <p:nvPr/>
        </p:nvCxnSpPr>
        <p:spPr>
          <a:xfrm rot="16200000" flipV="1">
            <a:off x="9612075" y="3682471"/>
            <a:ext cx="308799" cy="158383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Conector angular 99"/>
          <p:cNvCxnSpPr>
            <a:cxnSpLocks/>
            <a:stCxn id="52" idx="0"/>
            <a:endCxn id="57" idx="2"/>
          </p:cNvCxnSpPr>
          <p:nvPr/>
        </p:nvCxnSpPr>
        <p:spPr>
          <a:xfrm rot="16200000" flipV="1">
            <a:off x="10079232" y="3215313"/>
            <a:ext cx="482210" cy="269156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0" name="Conector angular 119"/>
          <p:cNvCxnSpPr>
            <a:cxnSpLocks/>
            <a:stCxn id="54" idx="0"/>
            <a:endCxn id="57" idx="2"/>
          </p:cNvCxnSpPr>
          <p:nvPr/>
        </p:nvCxnSpPr>
        <p:spPr>
          <a:xfrm rot="5400000" flipH="1" flipV="1">
            <a:off x="6431481" y="2471031"/>
            <a:ext cx="694115" cy="439203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0" name="Conector angular 129"/>
          <p:cNvCxnSpPr>
            <a:cxnSpLocks/>
            <a:stCxn id="55" idx="0"/>
            <a:endCxn id="15" idx="2"/>
          </p:cNvCxnSpPr>
          <p:nvPr/>
        </p:nvCxnSpPr>
        <p:spPr>
          <a:xfrm rot="5400000" flipH="1" flipV="1">
            <a:off x="6100057" y="604965"/>
            <a:ext cx="510607" cy="760602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2" name="Conector angular 131"/>
          <p:cNvCxnSpPr>
            <a:cxnSpLocks/>
            <a:stCxn id="55" idx="0"/>
            <a:endCxn id="10" idx="2"/>
          </p:cNvCxnSpPr>
          <p:nvPr/>
        </p:nvCxnSpPr>
        <p:spPr>
          <a:xfrm rot="5400000" flipH="1" flipV="1">
            <a:off x="4365533" y="2373451"/>
            <a:ext cx="476645" cy="410301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4" name="Conector angular 133"/>
          <p:cNvCxnSpPr>
            <a:cxnSpLocks/>
            <a:stCxn id="12" idx="0"/>
            <a:endCxn id="8" idx="2"/>
          </p:cNvCxnSpPr>
          <p:nvPr/>
        </p:nvCxnSpPr>
        <p:spPr>
          <a:xfrm rot="16200000" flipV="1">
            <a:off x="1142339" y="4389150"/>
            <a:ext cx="219460" cy="31917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6" name="Conector angular 135"/>
          <p:cNvCxnSpPr>
            <a:cxnSpLocks/>
            <a:stCxn id="12" idx="0"/>
            <a:endCxn id="14" idx="2"/>
          </p:cNvCxnSpPr>
          <p:nvPr/>
        </p:nvCxnSpPr>
        <p:spPr>
          <a:xfrm rot="5400000" flipH="1" flipV="1">
            <a:off x="1729214" y="3882727"/>
            <a:ext cx="458179" cy="109329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8" name="Conector angular 137"/>
          <p:cNvCxnSpPr>
            <a:cxnSpLocks/>
            <a:stCxn id="12" idx="0"/>
            <a:endCxn id="9" idx="2"/>
          </p:cNvCxnSpPr>
          <p:nvPr/>
        </p:nvCxnSpPr>
        <p:spPr>
          <a:xfrm rot="5400000" flipH="1" flipV="1">
            <a:off x="3077764" y="2479281"/>
            <a:ext cx="513074" cy="384529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0" name="Conector angular 139"/>
          <p:cNvCxnSpPr>
            <a:cxnSpLocks/>
            <a:stCxn id="176" idx="0"/>
            <a:endCxn id="12" idx="2"/>
          </p:cNvCxnSpPr>
          <p:nvPr/>
        </p:nvCxnSpPr>
        <p:spPr>
          <a:xfrm rot="16200000" flipV="1">
            <a:off x="1136713" y="5564348"/>
            <a:ext cx="54988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3" name="Conector recto de flecha 162"/>
          <p:cNvCxnSpPr>
            <a:cxnSpLocks/>
            <a:stCxn id="40" idx="0"/>
            <a:endCxn id="19" idx="2"/>
          </p:cNvCxnSpPr>
          <p:nvPr/>
        </p:nvCxnSpPr>
        <p:spPr>
          <a:xfrm flipV="1">
            <a:off x="9494705" y="1866890"/>
            <a:ext cx="2372" cy="1311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9" name="Conector recto 148"/>
          <p:cNvCxnSpPr>
            <a:cxnSpLocks/>
          </p:cNvCxnSpPr>
          <p:nvPr/>
        </p:nvCxnSpPr>
        <p:spPr>
          <a:xfrm flipV="1">
            <a:off x="1082578" y="3611670"/>
            <a:ext cx="0" cy="18617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4" name="Conector recto 153"/>
          <p:cNvCxnSpPr>
            <a:stCxn id="14" idx="0"/>
          </p:cNvCxnSpPr>
          <p:nvPr/>
        </p:nvCxnSpPr>
        <p:spPr>
          <a:xfrm flipV="1">
            <a:off x="2504952" y="3614006"/>
            <a:ext cx="0" cy="18617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Conector recto 158"/>
          <p:cNvCxnSpPr>
            <a:cxnSpLocks/>
            <a:endCxn id="9" idx="0"/>
          </p:cNvCxnSpPr>
          <p:nvPr/>
        </p:nvCxnSpPr>
        <p:spPr>
          <a:xfrm>
            <a:off x="5256949" y="3618945"/>
            <a:ext cx="0" cy="4939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Conector recto 160"/>
          <p:cNvCxnSpPr>
            <a:stCxn id="10" idx="0"/>
          </p:cNvCxnSpPr>
          <p:nvPr/>
        </p:nvCxnSpPr>
        <p:spPr>
          <a:xfrm flipV="1">
            <a:off x="6655362" y="3614867"/>
            <a:ext cx="0" cy="17165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4" name="Conector recto 163"/>
          <p:cNvCxnSpPr>
            <a:cxnSpLocks/>
            <a:stCxn id="57" idx="0"/>
          </p:cNvCxnSpPr>
          <p:nvPr/>
        </p:nvCxnSpPr>
        <p:spPr>
          <a:xfrm flipV="1">
            <a:off x="8974555" y="3602558"/>
            <a:ext cx="0" cy="16343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6" name="Conector recto 165"/>
          <p:cNvCxnSpPr>
            <a:stCxn id="15" idx="0"/>
          </p:cNvCxnSpPr>
          <p:nvPr/>
        </p:nvCxnSpPr>
        <p:spPr>
          <a:xfrm flipV="1">
            <a:off x="10158372" y="3614867"/>
            <a:ext cx="0" cy="13769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3" name="Conector recto 172"/>
          <p:cNvCxnSpPr>
            <a:cxnSpLocks/>
          </p:cNvCxnSpPr>
          <p:nvPr/>
        </p:nvCxnSpPr>
        <p:spPr>
          <a:xfrm flipV="1">
            <a:off x="1074431" y="3606702"/>
            <a:ext cx="9083941" cy="734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2" name="Conector recto 181"/>
          <p:cNvCxnSpPr>
            <a:stCxn id="6" idx="0"/>
          </p:cNvCxnSpPr>
          <p:nvPr/>
        </p:nvCxnSpPr>
        <p:spPr>
          <a:xfrm flipV="1">
            <a:off x="5512052" y="2961788"/>
            <a:ext cx="0" cy="18254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6" name="Conector angular 185"/>
          <p:cNvCxnSpPr/>
          <p:nvPr/>
        </p:nvCxnSpPr>
        <p:spPr>
          <a:xfrm rot="10800000">
            <a:off x="2694122" y="2633059"/>
            <a:ext cx="2836976" cy="32193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8" name="Conector angular 187"/>
          <p:cNvCxnSpPr>
            <a:cxnSpLocks/>
            <a:endCxn id="20" idx="2"/>
          </p:cNvCxnSpPr>
          <p:nvPr/>
        </p:nvCxnSpPr>
        <p:spPr>
          <a:xfrm rot="10800000">
            <a:off x="4067122" y="2796198"/>
            <a:ext cx="884553" cy="15309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0" name="Conector angular 189"/>
          <p:cNvCxnSpPr>
            <a:cxnSpLocks/>
            <a:endCxn id="108" idx="2"/>
          </p:cNvCxnSpPr>
          <p:nvPr/>
        </p:nvCxnSpPr>
        <p:spPr>
          <a:xfrm flipV="1">
            <a:off x="5573362" y="2717701"/>
            <a:ext cx="1717540" cy="23389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5" name="Conector angular 194"/>
          <p:cNvCxnSpPr/>
          <p:nvPr/>
        </p:nvCxnSpPr>
        <p:spPr>
          <a:xfrm flipV="1">
            <a:off x="5512052" y="2656895"/>
            <a:ext cx="3994451" cy="29635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CuadroTexto 71">
            <a:extLst>
              <a:ext uri="{FF2B5EF4-FFF2-40B4-BE49-F238E27FC236}">
                <a16:creationId xmlns:a16="http://schemas.microsoft.com/office/drawing/2014/main" id="{3E550DF6-CD5D-C64F-82D3-C51426C63D49}"/>
              </a:ext>
            </a:extLst>
          </p:cNvPr>
          <p:cNvSpPr txBox="1"/>
          <p:nvPr/>
        </p:nvSpPr>
        <p:spPr>
          <a:xfrm>
            <a:off x="8890095" y="4682517"/>
            <a:ext cx="936472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posibilidad de aprovechamiento de los residuos orgánicos con el marco tarifario actual</a:t>
            </a:r>
          </a:p>
        </p:txBody>
      </p:sp>
      <p:cxnSp>
        <p:nvCxnSpPr>
          <p:cNvPr id="41" name="Conector angular 40">
            <a:extLst>
              <a:ext uri="{FF2B5EF4-FFF2-40B4-BE49-F238E27FC236}">
                <a16:creationId xmlns:a16="http://schemas.microsoft.com/office/drawing/2014/main" id="{28A4DC8E-6CE6-1747-943C-CBB03186EC5C}"/>
              </a:ext>
            </a:extLst>
          </p:cNvPr>
          <p:cNvCxnSpPr>
            <a:cxnSpLocks/>
            <a:stCxn id="72" idx="0"/>
            <a:endCxn id="57" idx="2"/>
          </p:cNvCxnSpPr>
          <p:nvPr/>
        </p:nvCxnSpPr>
        <p:spPr>
          <a:xfrm rot="16200000" flipV="1">
            <a:off x="8985180" y="4309366"/>
            <a:ext cx="362527" cy="38377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Conector angular 42">
            <a:extLst>
              <a:ext uri="{FF2B5EF4-FFF2-40B4-BE49-F238E27FC236}">
                <a16:creationId xmlns:a16="http://schemas.microsoft.com/office/drawing/2014/main" id="{375D1B9D-9B57-3745-93C7-1CF748742531}"/>
              </a:ext>
            </a:extLst>
          </p:cNvPr>
          <p:cNvCxnSpPr>
            <a:cxnSpLocks/>
            <a:stCxn id="72" idx="0"/>
            <a:endCxn id="10" idx="2"/>
          </p:cNvCxnSpPr>
          <p:nvPr/>
        </p:nvCxnSpPr>
        <p:spPr>
          <a:xfrm rot="16200000" flipV="1">
            <a:off x="7758906" y="3083091"/>
            <a:ext cx="495882" cy="27029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0F25905E-9B93-8047-A299-B05B07129828}"/>
              </a:ext>
            </a:extLst>
          </p:cNvPr>
          <p:cNvCxnSpPr>
            <a:stCxn id="72" idx="0"/>
            <a:endCxn id="15" idx="2"/>
          </p:cNvCxnSpPr>
          <p:nvPr/>
        </p:nvCxnSpPr>
        <p:spPr>
          <a:xfrm rot="5400000" flipH="1" flipV="1">
            <a:off x="9493429" y="4017575"/>
            <a:ext cx="529844" cy="8000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C302EB68-AE70-8047-B2E7-9EBFE4AE5F95}"/>
              </a:ext>
            </a:extLst>
          </p:cNvPr>
          <p:cNvSpPr txBox="1"/>
          <p:nvPr/>
        </p:nvSpPr>
        <p:spPr>
          <a:xfrm>
            <a:off x="7845276" y="4811437"/>
            <a:ext cx="936472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Bajos incentivos para el aprovechamiento y la comercilización  de los residuos orgánicos. </a:t>
            </a:r>
          </a:p>
        </p:txBody>
      </p:sp>
      <p:cxnSp>
        <p:nvCxnSpPr>
          <p:cNvPr id="82" name="Conector angular 81">
            <a:extLst>
              <a:ext uri="{FF2B5EF4-FFF2-40B4-BE49-F238E27FC236}">
                <a16:creationId xmlns:a16="http://schemas.microsoft.com/office/drawing/2014/main" id="{F3C95C5B-1DF2-A94C-A6FD-708A4F5CC174}"/>
              </a:ext>
            </a:extLst>
          </p:cNvPr>
          <p:cNvCxnSpPr>
            <a:cxnSpLocks/>
            <a:stCxn id="110" idx="0"/>
            <a:endCxn id="57" idx="2"/>
          </p:cNvCxnSpPr>
          <p:nvPr/>
        </p:nvCxnSpPr>
        <p:spPr>
          <a:xfrm rot="5400000" flipH="1" flipV="1">
            <a:off x="8398310" y="4235193"/>
            <a:ext cx="491447" cy="6610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5" name="Conector angular 84">
            <a:extLst>
              <a:ext uri="{FF2B5EF4-FFF2-40B4-BE49-F238E27FC236}">
                <a16:creationId xmlns:a16="http://schemas.microsoft.com/office/drawing/2014/main" id="{E92CB198-2A4F-D242-B5CD-1A60CF3F0A06}"/>
              </a:ext>
            </a:extLst>
          </p:cNvPr>
          <p:cNvCxnSpPr>
            <a:cxnSpLocks/>
            <a:stCxn id="110" idx="0"/>
            <a:endCxn id="8" idx="2"/>
          </p:cNvCxnSpPr>
          <p:nvPr/>
        </p:nvCxnSpPr>
        <p:spPr>
          <a:xfrm rot="16200000" flipV="1">
            <a:off x="4516782" y="1014707"/>
            <a:ext cx="372432" cy="72210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8" name="Conector angular 87">
            <a:extLst>
              <a:ext uri="{FF2B5EF4-FFF2-40B4-BE49-F238E27FC236}">
                <a16:creationId xmlns:a16="http://schemas.microsoft.com/office/drawing/2014/main" id="{AD612886-39DD-7D4B-B22C-BF7B6742B3CB}"/>
              </a:ext>
            </a:extLst>
          </p:cNvPr>
          <p:cNvCxnSpPr>
            <a:stCxn id="110" idx="0"/>
            <a:endCxn id="15" idx="2"/>
          </p:cNvCxnSpPr>
          <p:nvPr/>
        </p:nvCxnSpPr>
        <p:spPr>
          <a:xfrm rot="5400000" flipH="1" flipV="1">
            <a:off x="8906560" y="3559625"/>
            <a:ext cx="658764" cy="18448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43E23141-0652-084F-9198-B3D68E32EA8C}"/>
              </a:ext>
            </a:extLst>
          </p:cNvPr>
          <p:cNvSpPr txBox="1"/>
          <p:nvPr/>
        </p:nvSpPr>
        <p:spPr>
          <a:xfrm>
            <a:off x="6050383" y="2548424"/>
            <a:ext cx="248103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 impacto negativo social y ambiental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FD17495-EEE3-0D4E-839B-602B0E2FADF0}"/>
              </a:ext>
            </a:extLst>
          </p:cNvPr>
          <p:cNvSpPr txBox="1"/>
          <p:nvPr/>
        </p:nvSpPr>
        <p:spPr>
          <a:xfrm>
            <a:off x="6060591" y="954005"/>
            <a:ext cx="246951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la contaminación, degradación y erosión del suelo.</a:t>
            </a:r>
          </a:p>
        </p:txBody>
      </p:sp>
      <p:cxnSp>
        <p:nvCxnSpPr>
          <p:cNvPr id="111" name="Conector recto de flecha 110">
            <a:extLst>
              <a:ext uri="{FF2B5EF4-FFF2-40B4-BE49-F238E27FC236}">
                <a16:creationId xmlns:a16="http://schemas.microsoft.com/office/drawing/2014/main" id="{5F7345B3-2041-6A41-858B-FAC80AEE70E1}"/>
              </a:ext>
            </a:extLst>
          </p:cNvPr>
          <p:cNvCxnSpPr>
            <a:cxnSpLocks/>
            <a:stCxn id="108" idx="0"/>
            <a:endCxn id="117" idx="2"/>
          </p:cNvCxnSpPr>
          <p:nvPr/>
        </p:nvCxnSpPr>
        <p:spPr>
          <a:xfrm flipV="1">
            <a:off x="7290902" y="2412355"/>
            <a:ext cx="158" cy="136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856A2FBB-E2B3-9140-B204-FC5149EF9707}"/>
              </a:ext>
            </a:extLst>
          </p:cNvPr>
          <p:cNvCxnSpPr>
            <a:cxnSpLocks/>
          </p:cNvCxnSpPr>
          <p:nvPr/>
        </p:nvCxnSpPr>
        <p:spPr>
          <a:xfrm flipV="1">
            <a:off x="7280431" y="1120964"/>
            <a:ext cx="0" cy="132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C94CBF70-5C5B-4A43-9FC1-65D74958C1C9}"/>
              </a:ext>
            </a:extLst>
          </p:cNvPr>
          <p:cNvSpPr txBox="1"/>
          <p:nvPr/>
        </p:nvSpPr>
        <p:spPr>
          <a:xfrm>
            <a:off x="6040040" y="1255472"/>
            <a:ext cx="246951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la pérdida de hectáreas de tierra y de fuentes de agua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F86C08F5-4C5C-B243-A275-CDB9084251BA}"/>
              </a:ext>
            </a:extLst>
          </p:cNvPr>
          <p:cNvSpPr txBox="1"/>
          <p:nvPr/>
        </p:nvSpPr>
        <p:spPr>
          <a:xfrm>
            <a:off x="6056122" y="1539764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en la proliferación de vectores, contaminación del aire y generación de olores ofensivos.</a:t>
            </a:r>
          </a:p>
        </p:txBody>
      </p:sp>
      <p:cxnSp>
        <p:nvCxnSpPr>
          <p:cNvPr id="115" name="Conector recto de flecha 114">
            <a:extLst>
              <a:ext uri="{FF2B5EF4-FFF2-40B4-BE49-F238E27FC236}">
                <a16:creationId xmlns:a16="http://schemas.microsoft.com/office/drawing/2014/main" id="{23B402ED-9CC5-B649-BB7B-801E1BC75793}"/>
              </a:ext>
            </a:extLst>
          </p:cNvPr>
          <p:cNvCxnSpPr>
            <a:cxnSpLocks/>
            <a:stCxn id="116" idx="0"/>
            <a:endCxn id="114" idx="2"/>
          </p:cNvCxnSpPr>
          <p:nvPr/>
        </p:nvCxnSpPr>
        <p:spPr>
          <a:xfrm flipV="1">
            <a:off x="7290569" y="1785985"/>
            <a:ext cx="312" cy="1065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3FD28B8E-C102-B844-B498-786535708B3B}"/>
              </a:ext>
            </a:extLst>
          </p:cNvPr>
          <p:cNvSpPr txBox="1"/>
          <p:nvPr/>
        </p:nvSpPr>
        <p:spPr>
          <a:xfrm>
            <a:off x="6055810" y="1892575"/>
            <a:ext cx="246951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en la generación de Gases de Efecto Invernadero (GEI)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B75657D8-819B-6D41-8D0C-7E34185BF3AA}"/>
              </a:ext>
            </a:extLst>
          </p:cNvPr>
          <p:cNvSpPr txBox="1"/>
          <p:nvPr/>
        </p:nvSpPr>
        <p:spPr>
          <a:xfrm>
            <a:off x="6056301" y="2166134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en la generación de lixiviados con la consecuente contaminación y alteración de fuentes hídricas si no se les realiza un manejo adecuado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E4024B42-4CB6-7A41-8E26-EA6F92DA7966}"/>
              </a:ext>
            </a:extLst>
          </p:cNvPr>
          <p:cNvSpPr txBox="1"/>
          <p:nvPr/>
        </p:nvSpPr>
        <p:spPr>
          <a:xfrm>
            <a:off x="6046884" y="202116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en las afectaciones y problemas de salud que afectan a la población aledaña al Predio Doña Juana.</a:t>
            </a:r>
          </a:p>
        </p:txBody>
      </p:sp>
      <p:cxnSp>
        <p:nvCxnSpPr>
          <p:cNvPr id="121" name="Conector recto de flecha 120">
            <a:extLst>
              <a:ext uri="{FF2B5EF4-FFF2-40B4-BE49-F238E27FC236}">
                <a16:creationId xmlns:a16="http://schemas.microsoft.com/office/drawing/2014/main" id="{C36F6170-25B2-9246-AD22-642B60AD8942}"/>
              </a:ext>
            </a:extLst>
          </p:cNvPr>
          <p:cNvCxnSpPr>
            <a:cxnSpLocks/>
            <a:stCxn id="117" idx="0"/>
            <a:endCxn id="116" idx="2"/>
          </p:cNvCxnSpPr>
          <p:nvPr/>
        </p:nvCxnSpPr>
        <p:spPr>
          <a:xfrm flipH="1" flipV="1">
            <a:off x="7290569" y="2061852"/>
            <a:ext cx="491" cy="104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2" name="Conector recto de flecha 121">
            <a:extLst>
              <a:ext uri="{FF2B5EF4-FFF2-40B4-BE49-F238E27FC236}">
                <a16:creationId xmlns:a16="http://schemas.microsoft.com/office/drawing/2014/main" id="{69DAF233-25D1-EA4D-892F-4D70A66E6938}"/>
              </a:ext>
            </a:extLst>
          </p:cNvPr>
          <p:cNvCxnSpPr>
            <a:cxnSpLocks/>
          </p:cNvCxnSpPr>
          <p:nvPr/>
        </p:nvCxnSpPr>
        <p:spPr>
          <a:xfrm flipV="1">
            <a:off x="7285651" y="1427105"/>
            <a:ext cx="312" cy="1065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66C3EA23-1A89-9A4A-8535-C4659CCB443B}"/>
              </a:ext>
            </a:extLst>
          </p:cNvPr>
          <p:cNvSpPr txBox="1"/>
          <p:nvPr/>
        </p:nvSpPr>
        <p:spPr>
          <a:xfrm>
            <a:off x="6065506" y="575463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en la pérdida de la biodiversidad del sitio de disposición final de residuos ordinarios.y del área de influencia.</a:t>
            </a:r>
          </a:p>
        </p:txBody>
      </p:sp>
      <p:cxnSp>
        <p:nvCxnSpPr>
          <p:cNvPr id="124" name="Conector recto de flecha 123">
            <a:extLst>
              <a:ext uri="{FF2B5EF4-FFF2-40B4-BE49-F238E27FC236}">
                <a16:creationId xmlns:a16="http://schemas.microsoft.com/office/drawing/2014/main" id="{B9C19A0F-37EB-3A46-ACC2-D94086370C8C}"/>
              </a:ext>
            </a:extLst>
          </p:cNvPr>
          <p:cNvCxnSpPr>
            <a:cxnSpLocks/>
          </p:cNvCxnSpPr>
          <p:nvPr/>
        </p:nvCxnSpPr>
        <p:spPr>
          <a:xfrm flipV="1">
            <a:off x="7285346" y="821080"/>
            <a:ext cx="0" cy="132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5" name="Conector recto de flecha 124">
            <a:extLst>
              <a:ext uri="{FF2B5EF4-FFF2-40B4-BE49-F238E27FC236}">
                <a16:creationId xmlns:a16="http://schemas.microsoft.com/office/drawing/2014/main" id="{A0105EC4-C14D-B344-A433-5F0C8E4F805E}"/>
              </a:ext>
            </a:extLst>
          </p:cNvPr>
          <p:cNvCxnSpPr>
            <a:cxnSpLocks/>
          </p:cNvCxnSpPr>
          <p:nvPr/>
        </p:nvCxnSpPr>
        <p:spPr>
          <a:xfrm flipV="1">
            <a:off x="7280431" y="442538"/>
            <a:ext cx="0" cy="132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4DA50CFC-ACC7-EE4B-A09D-FB6CC8084B0D}"/>
              </a:ext>
            </a:extLst>
          </p:cNvPr>
          <p:cNvSpPr txBox="1"/>
          <p:nvPr/>
        </p:nvSpPr>
        <p:spPr>
          <a:xfrm>
            <a:off x="3195958" y="4713295"/>
            <a:ext cx="956020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entendimiento sobre la dinámica de los residuos orgánicos y de la cadena de valor en el marco del servicio de aseo</a:t>
            </a:r>
          </a:p>
        </p:txBody>
      </p:sp>
      <p:cxnSp>
        <p:nvCxnSpPr>
          <p:cNvPr id="129" name="Conector angular 128">
            <a:extLst>
              <a:ext uri="{FF2B5EF4-FFF2-40B4-BE49-F238E27FC236}">
                <a16:creationId xmlns:a16="http://schemas.microsoft.com/office/drawing/2014/main" id="{C7C63FCE-0DA5-C843-B31C-91245C79F3E5}"/>
              </a:ext>
            </a:extLst>
          </p:cNvPr>
          <p:cNvCxnSpPr>
            <a:cxnSpLocks/>
            <a:stCxn id="151" idx="0"/>
            <a:endCxn id="9" idx="2"/>
          </p:cNvCxnSpPr>
          <p:nvPr/>
        </p:nvCxnSpPr>
        <p:spPr>
          <a:xfrm rot="5400000" flipH="1" flipV="1">
            <a:off x="4181506" y="3637853"/>
            <a:ext cx="567904" cy="158298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6" name="CuadroTexto 175">
            <a:extLst>
              <a:ext uri="{FF2B5EF4-FFF2-40B4-BE49-F238E27FC236}">
                <a16:creationId xmlns:a16="http://schemas.microsoft.com/office/drawing/2014/main" id="{84C36F6E-FB24-DE41-9DA6-7C6E737D9055}"/>
              </a:ext>
            </a:extLst>
          </p:cNvPr>
          <p:cNvSpPr txBox="1"/>
          <p:nvPr/>
        </p:nvSpPr>
        <p:spPr>
          <a:xfrm>
            <a:off x="1012971" y="5839291"/>
            <a:ext cx="797368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tasa de los residuos orgánicos generados por la ciudadanía, se entierran como residuos ordinarios.</a:t>
            </a:r>
          </a:p>
        </p:txBody>
      </p:sp>
      <p:cxnSp>
        <p:nvCxnSpPr>
          <p:cNvPr id="207" name="Conector recto de flecha 206">
            <a:extLst>
              <a:ext uri="{FF2B5EF4-FFF2-40B4-BE49-F238E27FC236}">
                <a16:creationId xmlns:a16="http://schemas.microsoft.com/office/drawing/2014/main" id="{EE040E09-7FD8-864A-B8FF-A3BEDB540756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5512052" y="3405940"/>
            <a:ext cx="0" cy="208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7" name="Conector angular 246">
            <a:extLst>
              <a:ext uri="{FF2B5EF4-FFF2-40B4-BE49-F238E27FC236}">
                <a16:creationId xmlns:a16="http://schemas.microsoft.com/office/drawing/2014/main" id="{BEC6301C-E60B-4041-A473-5072A96D3354}"/>
              </a:ext>
            </a:extLst>
          </p:cNvPr>
          <p:cNvCxnSpPr>
            <a:cxnSpLocks/>
            <a:stCxn id="176" idx="0"/>
            <a:endCxn id="55" idx="2"/>
          </p:cNvCxnSpPr>
          <p:nvPr/>
        </p:nvCxnSpPr>
        <p:spPr>
          <a:xfrm rot="5400000" flipH="1" flipV="1">
            <a:off x="1824883" y="5111827"/>
            <a:ext cx="314237" cy="114069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1" name="Conector angular 250">
            <a:extLst>
              <a:ext uri="{FF2B5EF4-FFF2-40B4-BE49-F238E27FC236}">
                <a16:creationId xmlns:a16="http://schemas.microsoft.com/office/drawing/2014/main" id="{745F4E8B-1735-7848-AA04-ED64C2DC6E1E}"/>
              </a:ext>
            </a:extLst>
          </p:cNvPr>
          <p:cNvCxnSpPr>
            <a:cxnSpLocks/>
            <a:stCxn id="176" idx="0"/>
            <a:endCxn id="151" idx="2"/>
          </p:cNvCxnSpPr>
          <p:nvPr/>
        </p:nvCxnSpPr>
        <p:spPr>
          <a:xfrm rot="5400000" flipH="1" flipV="1">
            <a:off x="2218340" y="4383664"/>
            <a:ext cx="648942" cy="22623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7" name="Conector angular 256">
            <a:extLst>
              <a:ext uri="{FF2B5EF4-FFF2-40B4-BE49-F238E27FC236}">
                <a16:creationId xmlns:a16="http://schemas.microsoft.com/office/drawing/2014/main" id="{074DEDAF-BD97-FA4E-9569-40FDAF7B215E}"/>
              </a:ext>
            </a:extLst>
          </p:cNvPr>
          <p:cNvCxnSpPr>
            <a:stCxn id="176" idx="0"/>
            <a:endCxn id="54" idx="2"/>
          </p:cNvCxnSpPr>
          <p:nvPr/>
        </p:nvCxnSpPr>
        <p:spPr>
          <a:xfrm rot="5400000" flipH="1" flipV="1">
            <a:off x="2899966" y="4156736"/>
            <a:ext cx="194244" cy="317086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00" name="CuadroTexto 299">
            <a:extLst>
              <a:ext uri="{FF2B5EF4-FFF2-40B4-BE49-F238E27FC236}">
                <a16:creationId xmlns:a16="http://schemas.microsoft.com/office/drawing/2014/main" id="{DDFA013E-41E0-B543-A8BD-66E2572A542A}"/>
              </a:ext>
            </a:extLst>
          </p:cNvPr>
          <p:cNvSpPr txBox="1"/>
          <p:nvPr/>
        </p:nvSpPr>
        <p:spPr>
          <a:xfrm>
            <a:off x="3361920" y="3650977"/>
            <a:ext cx="1055177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dirty="0">
                <a:solidFill>
                  <a:schemeClr val="tx1"/>
                </a:solidFill>
              </a:rPr>
              <a:t>Baja implementación de  estrategias de cultura ciudadana diferenciadas según el tipo de generador, para la presentación adecuada de los residuos orgánicos y el fomento del consumo responsable de alimentos.</a:t>
            </a:r>
          </a:p>
        </p:txBody>
      </p:sp>
      <p:cxnSp>
        <p:nvCxnSpPr>
          <p:cNvPr id="302" name="Conector angular 301">
            <a:extLst>
              <a:ext uri="{FF2B5EF4-FFF2-40B4-BE49-F238E27FC236}">
                <a16:creationId xmlns:a16="http://schemas.microsoft.com/office/drawing/2014/main" id="{C16CA075-C15F-4B4E-ADDA-5DB66040BE7B}"/>
              </a:ext>
            </a:extLst>
          </p:cNvPr>
          <p:cNvCxnSpPr>
            <a:cxnSpLocks/>
            <a:stCxn id="54" idx="0"/>
            <a:endCxn id="300" idx="2"/>
          </p:cNvCxnSpPr>
          <p:nvPr/>
        </p:nvCxnSpPr>
        <p:spPr>
          <a:xfrm rot="16200000" flipV="1">
            <a:off x="3908394" y="4339978"/>
            <a:ext cx="655242" cy="69301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4" name="Conector angular 303">
            <a:extLst>
              <a:ext uri="{FF2B5EF4-FFF2-40B4-BE49-F238E27FC236}">
                <a16:creationId xmlns:a16="http://schemas.microsoft.com/office/drawing/2014/main" id="{36A9D723-0B29-9846-9AA4-A9B3165CED83}"/>
              </a:ext>
            </a:extLst>
          </p:cNvPr>
          <p:cNvCxnSpPr>
            <a:stCxn id="12" idx="0"/>
            <a:endCxn id="300" idx="2"/>
          </p:cNvCxnSpPr>
          <p:nvPr/>
        </p:nvCxnSpPr>
        <p:spPr>
          <a:xfrm rot="5400000" flipH="1" flipV="1">
            <a:off x="2500780" y="3269737"/>
            <a:ext cx="299602" cy="247785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17" name="CuadroTexto 316">
            <a:extLst>
              <a:ext uri="{FF2B5EF4-FFF2-40B4-BE49-F238E27FC236}">
                <a16:creationId xmlns:a16="http://schemas.microsoft.com/office/drawing/2014/main" id="{45A98A74-206D-B644-AA66-7C52086328FB}"/>
              </a:ext>
            </a:extLst>
          </p:cNvPr>
          <p:cNvSpPr txBox="1"/>
          <p:nvPr/>
        </p:nvSpPr>
        <p:spPr>
          <a:xfrm>
            <a:off x="7341070" y="3778476"/>
            <a:ext cx="939807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presencia de rutas de recolección selectiva para la recolección de los residuos orgánicos.</a:t>
            </a:r>
          </a:p>
        </p:txBody>
      </p:sp>
      <p:cxnSp>
        <p:nvCxnSpPr>
          <p:cNvPr id="332" name="Conector angular 331">
            <a:extLst>
              <a:ext uri="{FF2B5EF4-FFF2-40B4-BE49-F238E27FC236}">
                <a16:creationId xmlns:a16="http://schemas.microsoft.com/office/drawing/2014/main" id="{8DD11D9A-DD0B-5A49-B038-8A7B51BE2BB9}"/>
              </a:ext>
            </a:extLst>
          </p:cNvPr>
          <p:cNvCxnSpPr>
            <a:cxnSpLocks/>
            <a:stCxn id="110" idx="0"/>
            <a:endCxn id="317" idx="2"/>
          </p:cNvCxnSpPr>
          <p:nvPr/>
        </p:nvCxnSpPr>
        <p:spPr>
          <a:xfrm rot="16200000" flipV="1">
            <a:off x="7745818" y="4243743"/>
            <a:ext cx="632851" cy="5025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5" name="Conector angular 334">
            <a:extLst>
              <a:ext uri="{FF2B5EF4-FFF2-40B4-BE49-F238E27FC236}">
                <a16:creationId xmlns:a16="http://schemas.microsoft.com/office/drawing/2014/main" id="{0EB915E5-3732-5946-9680-A70FA6ADB39A}"/>
              </a:ext>
            </a:extLst>
          </p:cNvPr>
          <p:cNvCxnSpPr>
            <a:cxnSpLocks/>
            <a:stCxn id="7" idx="0"/>
            <a:endCxn id="317" idx="2"/>
          </p:cNvCxnSpPr>
          <p:nvPr/>
        </p:nvCxnSpPr>
        <p:spPr>
          <a:xfrm rot="5400000" flipH="1" flipV="1">
            <a:off x="6718565" y="3600206"/>
            <a:ext cx="514028" cy="16707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9" name="Conector recto 338">
            <a:extLst>
              <a:ext uri="{FF2B5EF4-FFF2-40B4-BE49-F238E27FC236}">
                <a16:creationId xmlns:a16="http://schemas.microsoft.com/office/drawing/2014/main" id="{E6F75054-405A-A642-8C55-077369ABC750}"/>
              </a:ext>
            </a:extLst>
          </p:cNvPr>
          <p:cNvCxnSpPr>
            <a:cxnSpLocks/>
          </p:cNvCxnSpPr>
          <p:nvPr/>
        </p:nvCxnSpPr>
        <p:spPr>
          <a:xfrm flipH="1" flipV="1">
            <a:off x="7847653" y="3595805"/>
            <a:ext cx="1" cy="16343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42" name="CuadroTexto 341">
            <a:extLst>
              <a:ext uri="{FF2B5EF4-FFF2-40B4-BE49-F238E27FC236}">
                <a16:creationId xmlns:a16="http://schemas.microsoft.com/office/drawing/2014/main" id="{31ED7FAC-291E-2D47-AB29-B13107364AF3}"/>
              </a:ext>
            </a:extLst>
          </p:cNvPr>
          <p:cNvSpPr txBox="1"/>
          <p:nvPr/>
        </p:nvSpPr>
        <p:spPr>
          <a:xfrm>
            <a:off x="8313512" y="5514814"/>
            <a:ext cx="936472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Bajos niveles de tratamiento y valorización de residuos orgánicos en Bogotá</a:t>
            </a:r>
          </a:p>
        </p:txBody>
      </p:sp>
      <p:cxnSp>
        <p:nvCxnSpPr>
          <p:cNvPr id="352" name="Conector angular 351">
            <a:extLst>
              <a:ext uri="{FF2B5EF4-FFF2-40B4-BE49-F238E27FC236}">
                <a16:creationId xmlns:a16="http://schemas.microsoft.com/office/drawing/2014/main" id="{A04E0C5F-038F-7341-936E-B0CE6DAC7CD2}"/>
              </a:ext>
            </a:extLst>
          </p:cNvPr>
          <p:cNvCxnSpPr>
            <a:stCxn id="342" idx="0"/>
            <a:endCxn id="110" idx="2"/>
          </p:cNvCxnSpPr>
          <p:nvPr/>
        </p:nvCxnSpPr>
        <p:spPr>
          <a:xfrm rot="16200000" flipV="1">
            <a:off x="8395997" y="5129063"/>
            <a:ext cx="303267" cy="46823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3" name="Conector angular 352">
            <a:extLst>
              <a:ext uri="{FF2B5EF4-FFF2-40B4-BE49-F238E27FC236}">
                <a16:creationId xmlns:a16="http://schemas.microsoft.com/office/drawing/2014/main" id="{9E6F1303-D090-D14B-BF69-31DAF2541F41}"/>
              </a:ext>
            </a:extLst>
          </p:cNvPr>
          <p:cNvCxnSpPr>
            <a:cxnSpLocks/>
            <a:stCxn id="342" idx="0"/>
            <a:endCxn id="72" idx="2"/>
          </p:cNvCxnSpPr>
          <p:nvPr/>
        </p:nvCxnSpPr>
        <p:spPr>
          <a:xfrm rot="5400000" flipH="1" flipV="1">
            <a:off x="8853946" y="5010430"/>
            <a:ext cx="432187" cy="57658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7" name="Conector angular 356">
            <a:extLst>
              <a:ext uri="{FF2B5EF4-FFF2-40B4-BE49-F238E27FC236}">
                <a16:creationId xmlns:a16="http://schemas.microsoft.com/office/drawing/2014/main" id="{08C5E283-C93E-ED44-A54B-033EF49B3F09}"/>
              </a:ext>
            </a:extLst>
          </p:cNvPr>
          <p:cNvCxnSpPr>
            <a:cxnSpLocks/>
            <a:stCxn id="342" idx="0"/>
            <a:endCxn id="13" idx="2"/>
          </p:cNvCxnSpPr>
          <p:nvPr/>
        </p:nvCxnSpPr>
        <p:spPr>
          <a:xfrm rot="5400000" flipH="1" flipV="1">
            <a:off x="9465585" y="4422007"/>
            <a:ext cx="408971" cy="17766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0" name="Conector angular 359">
            <a:extLst>
              <a:ext uri="{FF2B5EF4-FFF2-40B4-BE49-F238E27FC236}">
                <a16:creationId xmlns:a16="http://schemas.microsoft.com/office/drawing/2014/main" id="{F0718948-2DC6-2F48-AF21-9DDC48EB96EA}"/>
              </a:ext>
            </a:extLst>
          </p:cNvPr>
          <p:cNvCxnSpPr>
            <a:cxnSpLocks/>
            <a:stCxn id="342" idx="0"/>
            <a:endCxn id="7" idx="2"/>
          </p:cNvCxnSpPr>
          <p:nvPr/>
        </p:nvCxnSpPr>
        <p:spPr>
          <a:xfrm rot="16200000" flipV="1">
            <a:off x="7326866" y="4059931"/>
            <a:ext cx="268202" cy="26415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6" name="Conector angular 365">
            <a:extLst>
              <a:ext uri="{FF2B5EF4-FFF2-40B4-BE49-F238E27FC236}">
                <a16:creationId xmlns:a16="http://schemas.microsoft.com/office/drawing/2014/main" id="{07E8E10C-928B-D44B-AB23-D7FFC9550651}"/>
              </a:ext>
            </a:extLst>
          </p:cNvPr>
          <p:cNvCxnSpPr>
            <a:cxnSpLocks/>
            <a:stCxn id="342" idx="0"/>
            <a:endCxn id="54" idx="2"/>
          </p:cNvCxnSpPr>
          <p:nvPr/>
        </p:nvCxnSpPr>
        <p:spPr>
          <a:xfrm rot="16200000" flipH="1" flipV="1">
            <a:off x="6617018" y="3480316"/>
            <a:ext cx="130233" cy="4199227"/>
          </a:xfrm>
          <a:prstGeom prst="bentConnector5">
            <a:avLst>
              <a:gd name="adj1" fmla="val -175532"/>
              <a:gd name="adj2" fmla="val 51666"/>
              <a:gd name="adj3" fmla="val 275532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9" name="Conector angular 368">
            <a:extLst>
              <a:ext uri="{FF2B5EF4-FFF2-40B4-BE49-F238E27FC236}">
                <a16:creationId xmlns:a16="http://schemas.microsoft.com/office/drawing/2014/main" id="{385033FE-92B3-5241-A5B8-67854A63840E}"/>
              </a:ext>
            </a:extLst>
          </p:cNvPr>
          <p:cNvCxnSpPr>
            <a:cxnSpLocks/>
            <a:stCxn id="342" idx="0"/>
            <a:endCxn id="52" idx="2"/>
          </p:cNvCxnSpPr>
          <p:nvPr/>
        </p:nvCxnSpPr>
        <p:spPr>
          <a:xfrm rot="5400000" flipH="1" flipV="1">
            <a:off x="10106153" y="3954849"/>
            <a:ext cx="235560" cy="28843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1" name="CuadroTexto 90">
            <a:extLst>
              <a:ext uri="{FF2B5EF4-FFF2-40B4-BE49-F238E27FC236}">
                <a16:creationId xmlns:a16="http://schemas.microsoft.com/office/drawing/2014/main" id="{E26CA0AB-A843-1645-804A-20724EC27A29}"/>
              </a:ext>
            </a:extLst>
          </p:cNvPr>
          <p:cNvSpPr txBox="1"/>
          <p:nvPr/>
        </p:nvSpPr>
        <p:spPr>
          <a:xfrm>
            <a:off x="4968375" y="4929576"/>
            <a:ext cx="656605" cy="7848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disponibilidad de estudios especializados sobre la gestión de los residuos orgánicos en el conexto bogotano.</a:t>
            </a:r>
          </a:p>
        </p:txBody>
      </p:sp>
      <p:cxnSp>
        <p:nvCxnSpPr>
          <p:cNvPr id="97" name="Conector angular 96">
            <a:extLst>
              <a:ext uri="{FF2B5EF4-FFF2-40B4-BE49-F238E27FC236}">
                <a16:creationId xmlns:a16="http://schemas.microsoft.com/office/drawing/2014/main" id="{F71A0899-B745-704E-9280-B04BD5DC8C08}"/>
              </a:ext>
            </a:extLst>
          </p:cNvPr>
          <p:cNvCxnSpPr>
            <a:cxnSpLocks/>
            <a:stCxn id="91" idx="0"/>
            <a:endCxn id="10" idx="2"/>
          </p:cNvCxnSpPr>
          <p:nvPr/>
        </p:nvCxnSpPr>
        <p:spPr>
          <a:xfrm rot="5400000" flipH="1" flipV="1">
            <a:off x="5604550" y="3878764"/>
            <a:ext cx="742941" cy="13586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Conector angular 98">
            <a:extLst>
              <a:ext uri="{FF2B5EF4-FFF2-40B4-BE49-F238E27FC236}">
                <a16:creationId xmlns:a16="http://schemas.microsoft.com/office/drawing/2014/main" id="{46FC43FF-1596-4040-A60F-F46DD551B6EF}"/>
              </a:ext>
            </a:extLst>
          </p:cNvPr>
          <p:cNvCxnSpPr>
            <a:cxnSpLocks/>
            <a:stCxn id="91" idx="0"/>
            <a:endCxn id="9" idx="2"/>
          </p:cNvCxnSpPr>
          <p:nvPr/>
        </p:nvCxnSpPr>
        <p:spPr>
          <a:xfrm rot="16200000" flipV="1">
            <a:off x="4884722" y="4517619"/>
            <a:ext cx="784185" cy="397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" name="CuadroTexto 2"/>
          <p:cNvSpPr txBox="1"/>
          <p:nvPr/>
        </p:nvSpPr>
        <p:spPr>
          <a:xfrm>
            <a:off x="680946" y="304800"/>
            <a:ext cx="5137963" cy="2462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tx1"/>
                </a:solidFill>
              </a:rPr>
              <a:t>ARBOL DE PROBLEMAS APROVECHAMIENTO DE RESIDUOS ORGÁNICOS 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3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4764013-F82F-C948-BE09-CEFFA55B2700}"/>
              </a:ext>
            </a:extLst>
          </p:cNvPr>
          <p:cNvSpPr txBox="1"/>
          <p:nvPr/>
        </p:nvSpPr>
        <p:spPr>
          <a:xfrm>
            <a:off x="1394780" y="3012163"/>
            <a:ext cx="8512539" cy="2539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el aprovechamiento, tratamiento y valorización de los Residuos Orgánicos en la prestación del servicio de aseo en Bogotá.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BA5EB0-8647-244E-A7AA-6A9AF3FAA5F5}"/>
              </a:ext>
            </a:extLst>
          </p:cNvPr>
          <p:cNvSpPr txBox="1"/>
          <p:nvPr/>
        </p:nvSpPr>
        <p:spPr>
          <a:xfrm>
            <a:off x="6919363" y="4858858"/>
            <a:ext cx="869514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Incluir en el Plan de Ordenamiento Territorial los usos del suelo para la implementación de sistemas de gestión de residuos sólidos.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62EE3BB-3FF5-9046-BE4C-FB3A9FF5BB12}"/>
              </a:ext>
            </a:extLst>
          </p:cNvPr>
          <p:cNvSpPr txBox="1"/>
          <p:nvPr/>
        </p:nvSpPr>
        <p:spPr>
          <a:xfrm>
            <a:off x="2945466" y="5834518"/>
            <a:ext cx="1117958" cy="3231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 cantidad de residuos orgánicos que se entierran como residuos ordinarios.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1B9C1ED-15B8-AB47-903B-70932A8D1DD4}"/>
              </a:ext>
            </a:extLst>
          </p:cNvPr>
          <p:cNvSpPr txBox="1"/>
          <p:nvPr/>
        </p:nvSpPr>
        <p:spPr>
          <a:xfrm>
            <a:off x="2886733" y="3618905"/>
            <a:ext cx="1112090" cy="6309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dirty="0">
                <a:solidFill>
                  <a:schemeClr val="tx1"/>
                </a:solidFill>
              </a:rPr>
              <a:t>Generar estrategias de cultura ciudadana diferenciadas según el tipo de generador, para la presentación adecuada de los residuos orgánicos y el fomento del consumo responsable de alimentos.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3FD7AC-3EDA-8045-869F-87BBE583D16E}"/>
              </a:ext>
            </a:extLst>
          </p:cNvPr>
          <p:cNvSpPr txBox="1"/>
          <p:nvPr/>
        </p:nvSpPr>
        <p:spPr>
          <a:xfrm>
            <a:off x="5631863" y="3645484"/>
            <a:ext cx="930209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Diseñar estrategias de articulación de la población que realiza el aprovechamiento de residuos orgánicos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43C3AE4-1BBE-6441-8146-A636FCD3E33E}"/>
              </a:ext>
            </a:extLst>
          </p:cNvPr>
          <p:cNvSpPr txBox="1"/>
          <p:nvPr/>
        </p:nvSpPr>
        <p:spPr>
          <a:xfrm>
            <a:off x="4887163" y="4873870"/>
            <a:ext cx="946329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el conocimiento de la ciudadanía sobre el impacto negativo de los residuos orgánicos sin gestionar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C17AE3-1A00-5C45-BB43-2B4E3E1BBD25}"/>
              </a:ext>
            </a:extLst>
          </p:cNvPr>
          <p:cNvSpPr txBox="1"/>
          <p:nvPr/>
        </p:nvSpPr>
        <p:spPr>
          <a:xfrm>
            <a:off x="877363" y="4855726"/>
            <a:ext cx="1235612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Aumentar la separación de los residuos orgánicos por parte de los diferentes generadores de dichos residuos: plazas de mercado, domiciliarios, Multifamiliares, Mercados, Centros Comerciales, etc.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FC3B942-F982-2742-913C-27962A2E71EC}"/>
              </a:ext>
            </a:extLst>
          </p:cNvPr>
          <p:cNvSpPr txBox="1"/>
          <p:nvPr/>
        </p:nvSpPr>
        <p:spPr>
          <a:xfrm>
            <a:off x="9844650" y="5069667"/>
            <a:ext cx="1262829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Aumentar los niveles de articulación entre los esquemas separación en la fuente, recolección selectiva y aprovechamiento de residuos orgánicos en Bogotá.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C73297C-9BE0-2B4D-B403-0A653BE6FD5F}"/>
              </a:ext>
            </a:extLst>
          </p:cNvPr>
          <p:cNvSpPr txBox="1"/>
          <p:nvPr/>
        </p:nvSpPr>
        <p:spPr>
          <a:xfrm>
            <a:off x="1828772" y="3674473"/>
            <a:ext cx="944923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acciones para mejorar la adecuación normativa del orden nacional y distrital para el aprovechamiento, tratamiento y valorización de los residuos orgánicos de manera diferenciada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21857D3-F387-5C4E-8DD3-52CCBB6D9263}"/>
              </a:ext>
            </a:extLst>
          </p:cNvPr>
          <p:cNvSpPr txBox="1"/>
          <p:nvPr/>
        </p:nvSpPr>
        <p:spPr>
          <a:xfrm>
            <a:off x="9478119" y="3590879"/>
            <a:ext cx="1209547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Diseñar modelos financieros sostenibles y programas de incentivos para el aprovechamiento, tratamiento y valorización de los residuos orgánicos.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A7C0526-C656-0746-A48C-5DB8AA54ABE4}"/>
              </a:ext>
            </a:extLst>
          </p:cNvPr>
          <p:cNvSpPr txBox="1"/>
          <p:nvPr/>
        </p:nvSpPr>
        <p:spPr>
          <a:xfrm rot="10800000" flipV="1">
            <a:off x="1924341" y="2031246"/>
            <a:ext cx="1383727" cy="3231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satisfacción </a:t>
            </a:r>
          </a:p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ciudadana hacia prestación del servicio de aseo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BD21D46-C615-5549-855A-958B4E0F8952}"/>
              </a:ext>
            </a:extLst>
          </p:cNvPr>
          <p:cNvSpPr txBox="1"/>
          <p:nvPr/>
        </p:nvSpPr>
        <p:spPr>
          <a:xfrm>
            <a:off x="5787284" y="2470547"/>
            <a:ext cx="248103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los impactos negativos ambientales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A4860C8-08C7-324B-84B4-30251B87BE42}"/>
              </a:ext>
            </a:extLst>
          </p:cNvPr>
          <p:cNvSpPr txBox="1"/>
          <p:nvPr/>
        </p:nvSpPr>
        <p:spPr>
          <a:xfrm>
            <a:off x="8707122" y="912319"/>
            <a:ext cx="1383729" cy="3231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Acelerar el cierre progresivo del Relleno Sanitario a través de la implementación de alternativas distintas al enterramiento. 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88C7A1F-57CB-8140-9786-404DDDAB9D22}"/>
              </a:ext>
            </a:extLst>
          </p:cNvPr>
          <p:cNvSpPr txBox="1"/>
          <p:nvPr/>
        </p:nvSpPr>
        <p:spPr>
          <a:xfrm>
            <a:off x="3772544" y="1777778"/>
            <a:ext cx="1491469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los costos ambientales y económicos derivados de la contaminación por el enterramiento de residuos orgánicos y por el  transporte de residuos orgánicos en grandes distancias.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1A2E571-7659-A94C-9E83-EB119C25F437}"/>
              </a:ext>
            </a:extLst>
          </p:cNvPr>
          <p:cNvSpPr txBox="1"/>
          <p:nvPr/>
        </p:nvSpPr>
        <p:spPr>
          <a:xfrm>
            <a:off x="8772506" y="2157642"/>
            <a:ext cx="1235310" cy="3231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Aumentar los niveles de tratamiento y valorización de resduos orgánicos en Bogotá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4137C4E-CF31-0940-B53B-824705258862}"/>
              </a:ext>
            </a:extLst>
          </p:cNvPr>
          <p:cNvSpPr txBox="1"/>
          <p:nvPr/>
        </p:nvSpPr>
        <p:spPr>
          <a:xfrm>
            <a:off x="5788066" y="876128"/>
            <a:ext cx="246951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 contaminación, degradación y erosión del suelo.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511F7E44-AB6D-A641-939E-452309C40B7F}"/>
              </a:ext>
            </a:extLst>
          </p:cNvPr>
          <p:cNvSpPr txBox="1"/>
          <p:nvPr/>
        </p:nvSpPr>
        <p:spPr>
          <a:xfrm>
            <a:off x="8502323" y="1621341"/>
            <a:ext cx="1815856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cantidad de residuos orgánicos que se disponen como residuos ordinarios.</a:t>
            </a:r>
          </a:p>
        </p:txBody>
      </p: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07BE4A6C-CC32-5044-98D1-4EF16910641F}"/>
              </a:ext>
            </a:extLst>
          </p:cNvPr>
          <p:cNvCxnSpPr>
            <a:cxnSpLocks/>
            <a:stCxn id="21" idx="0"/>
            <a:endCxn id="40" idx="2"/>
          </p:cNvCxnSpPr>
          <p:nvPr/>
        </p:nvCxnSpPr>
        <p:spPr>
          <a:xfrm flipV="1">
            <a:off x="9390161" y="1867562"/>
            <a:ext cx="20090" cy="29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DFE0A748-08DD-B04A-BAC3-3038795778F6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7018535" y="2346698"/>
            <a:ext cx="9268" cy="123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21857D3-F387-5C4E-8DD3-52CCBB6D9263}"/>
              </a:ext>
            </a:extLst>
          </p:cNvPr>
          <p:cNvSpPr txBox="1"/>
          <p:nvPr/>
        </p:nvSpPr>
        <p:spPr>
          <a:xfrm>
            <a:off x="11177065" y="4834107"/>
            <a:ext cx="901353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Disminuir las restricciones y barreras para la comercialización de los derivados de los residuos orgánicos tratados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A1BA5EB0-8647-244E-A7AA-6A9AF3FAA5F5}"/>
              </a:ext>
            </a:extLst>
          </p:cNvPr>
          <p:cNvSpPr txBox="1"/>
          <p:nvPr/>
        </p:nvSpPr>
        <p:spPr>
          <a:xfrm>
            <a:off x="3496699" y="4918142"/>
            <a:ext cx="1158456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Aumentar el conocimiento sobre la dinámica de los residuos orgánicos y sobre la cadena de valor de los mismos en el marco del servicio de aseo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63FD7AC-3EDA-8045-869F-87BBE583D16E}"/>
              </a:ext>
            </a:extLst>
          </p:cNvPr>
          <p:cNvSpPr txBox="1"/>
          <p:nvPr/>
        </p:nvSpPr>
        <p:spPr>
          <a:xfrm>
            <a:off x="2228819" y="4740310"/>
            <a:ext cx="1158457" cy="7848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Articular dentro del modelo de gestión de los residuos orgánicos a las empresas y a los  recuperadores de residuos orgánicos como agricultores urbanos y rurales, recolectores de residuos cocinado y organizaciones dedicadas a su tratamiento.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C73297C-9BE0-2B4D-B403-0A653BE6FD5F}"/>
              </a:ext>
            </a:extLst>
          </p:cNvPr>
          <p:cNvSpPr txBox="1"/>
          <p:nvPr/>
        </p:nvSpPr>
        <p:spPr>
          <a:xfrm>
            <a:off x="717641" y="3666550"/>
            <a:ext cx="911027" cy="6309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articulación interinstitucional, nacional, territorial y distrital para el seguimiento de la cadena de gestión de los residuos orgánicos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7FC3B942-F982-2742-913C-27962A2E71EC}"/>
              </a:ext>
            </a:extLst>
          </p:cNvPr>
          <p:cNvSpPr txBox="1"/>
          <p:nvPr/>
        </p:nvSpPr>
        <p:spPr>
          <a:xfrm>
            <a:off x="7926166" y="3564621"/>
            <a:ext cx="1255586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Implementar y poner en marcha infraestructura tecnológica para el desarrollo de los procesos de aprovechamiento, tratamiento y valorización de los residuos orgánicos.</a:t>
            </a:r>
          </a:p>
        </p:txBody>
      </p:sp>
      <p:cxnSp>
        <p:nvCxnSpPr>
          <p:cNvPr id="44" name="Conector angular 43"/>
          <p:cNvCxnSpPr>
            <a:cxnSpLocks/>
            <a:stCxn id="52" idx="0"/>
            <a:endCxn id="15" idx="2"/>
          </p:cNvCxnSpPr>
          <p:nvPr/>
        </p:nvCxnSpPr>
        <p:spPr>
          <a:xfrm rot="16200000" flipV="1">
            <a:off x="10472231" y="3678595"/>
            <a:ext cx="766174" cy="15448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0" name="Conector angular 59"/>
          <p:cNvCxnSpPr>
            <a:cxnSpLocks/>
            <a:stCxn id="11" idx="0"/>
            <a:endCxn id="57" idx="2"/>
          </p:cNvCxnSpPr>
          <p:nvPr/>
        </p:nvCxnSpPr>
        <p:spPr>
          <a:xfrm rot="5400000" flipH="1" flipV="1">
            <a:off x="6579518" y="2899430"/>
            <a:ext cx="755251" cy="319363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6" name="Conector angular 95"/>
          <p:cNvCxnSpPr>
            <a:cxnSpLocks/>
            <a:stCxn id="7" idx="0"/>
            <a:endCxn id="57" idx="2"/>
          </p:cNvCxnSpPr>
          <p:nvPr/>
        </p:nvCxnSpPr>
        <p:spPr>
          <a:xfrm rot="5400000" flipH="1" flipV="1">
            <a:off x="7583920" y="3888820"/>
            <a:ext cx="740239" cy="119983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Conector angular 97"/>
          <p:cNvCxnSpPr>
            <a:cxnSpLocks/>
            <a:stCxn id="13" idx="0"/>
            <a:endCxn id="57" idx="2"/>
          </p:cNvCxnSpPr>
          <p:nvPr/>
        </p:nvCxnSpPr>
        <p:spPr>
          <a:xfrm rot="16200000" flipV="1">
            <a:off x="9039488" y="3633090"/>
            <a:ext cx="951048" cy="192210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Conector angular 99"/>
          <p:cNvCxnSpPr>
            <a:cxnSpLocks/>
            <a:stCxn id="52" idx="0"/>
            <a:endCxn id="57" idx="2"/>
          </p:cNvCxnSpPr>
          <p:nvPr/>
        </p:nvCxnSpPr>
        <p:spPr>
          <a:xfrm rot="16200000" flipV="1">
            <a:off x="9733107" y="2939471"/>
            <a:ext cx="715488" cy="307378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Conector angular 117"/>
          <p:cNvCxnSpPr>
            <a:cxnSpLocks/>
            <a:stCxn id="53" idx="0"/>
            <a:endCxn id="57" idx="2"/>
          </p:cNvCxnSpPr>
          <p:nvPr/>
        </p:nvCxnSpPr>
        <p:spPr>
          <a:xfrm rot="5400000" flipH="1" flipV="1">
            <a:off x="5915182" y="2279365"/>
            <a:ext cx="799523" cy="447803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0" name="Conector angular 129"/>
          <p:cNvCxnSpPr>
            <a:cxnSpLocks/>
            <a:stCxn id="55" idx="0"/>
            <a:endCxn id="15" idx="2"/>
          </p:cNvCxnSpPr>
          <p:nvPr/>
        </p:nvCxnSpPr>
        <p:spPr>
          <a:xfrm rot="5400000" flipH="1" flipV="1">
            <a:off x="6109282" y="766700"/>
            <a:ext cx="672377" cy="727484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2" name="Conector angular 131"/>
          <p:cNvCxnSpPr>
            <a:cxnSpLocks/>
            <a:stCxn id="55" idx="0"/>
            <a:endCxn id="10" idx="2"/>
          </p:cNvCxnSpPr>
          <p:nvPr/>
        </p:nvCxnSpPr>
        <p:spPr>
          <a:xfrm rot="5400000" flipH="1" flipV="1">
            <a:off x="4143622" y="2786964"/>
            <a:ext cx="617772" cy="32889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4" name="Conector angular 133"/>
          <p:cNvCxnSpPr>
            <a:cxnSpLocks/>
            <a:stCxn id="12" idx="0"/>
            <a:endCxn id="56" idx="2"/>
          </p:cNvCxnSpPr>
          <p:nvPr/>
        </p:nvCxnSpPr>
        <p:spPr>
          <a:xfrm rot="16200000" flipV="1">
            <a:off x="1055045" y="4415602"/>
            <a:ext cx="558234" cy="32201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6" name="Conector angular 135"/>
          <p:cNvCxnSpPr>
            <a:cxnSpLocks/>
            <a:stCxn id="12" idx="0"/>
            <a:endCxn id="14" idx="2"/>
          </p:cNvCxnSpPr>
          <p:nvPr/>
        </p:nvCxnSpPr>
        <p:spPr>
          <a:xfrm rot="5400000" flipH="1" flipV="1">
            <a:off x="1661518" y="4216011"/>
            <a:ext cx="473367" cy="80606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8" name="Conector angular 137"/>
          <p:cNvCxnSpPr>
            <a:cxnSpLocks/>
            <a:stCxn id="12" idx="0"/>
            <a:endCxn id="9" idx="2"/>
          </p:cNvCxnSpPr>
          <p:nvPr/>
        </p:nvCxnSpPr>
        <p:spPr>
          <a:xfrm rot="5400000" flipH="1" flipV="1">
            <a:off x="2166034" y="3578983"/>
            <a:ext cx="605879" cy="194760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3" name="Conector recto de flecha 162"/>
          <p:cNvCxnSpPr>
            <a:stCxn id="40" idx="0"/>
            <a:endCxn id="19" idx="2"/>
          </p:cNvCxnSpPr>
          <p:nvPr/>
        </p:nvCxnSpPr>
        <p:spPr>
          <a:xfrm flipH="1" flipV="1">
            <a:off x="9398987" y="1235484"/>
            <a:ext cx="11264" cy="3858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9" name="Conector recto 148"/>
          <p:cNvCxnSpPr>
            <a:cxnSpLocks/>
            <a:stCxn id="56" idx="0"/>
          </p:cNvCxnSpPr>
          <p:nvPr/>
        </p:nvCxnSpPr>
        <p:spPr>
          <a:xfrm flipH="1" flipV="1">
            <a:off x="1173001" y="3471946"/>
            <a:ext cx="154" cy="19460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4" name="Conector recto 153"/>
          <p:cNvCxnSpPr>
            <a:cxnSpLocks/>
            <a:stCxn id="14" idx="0"/>
          </p:cNvCxnSpPr>
          <p:nvPr/>
        </p:nvCxnSpPr>
        <p:spPr>
          <a:xfrm flipV="1">
            <a:off x="2301234" y="3482679"/>
            <a:ext cx="0" cy="19179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Conector recto 158"/>
          <p:cNvCxnSpPr>
            <a:cxnSpLocks/>
            <a:stCxn id="9" idx="0"/>
          </p:cNvCxnSpPr>
          <p:nvPr/>
        </p:nvCxnSpPr>
        <p:spPr>
          <a:xfrm flipV="1">
            <a:off x="3442778" y="3482678"/>
            <a:ext cx="0" cy="13622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Conector recto 160"/>
          <p:cNvCxnSpPr>
            <a:cxnSpLocks/>
            <a:stCxn id="10" idx="0"/>
          </p:cNvCxnSpPr>
          <p:nvPr/>
        </p:nvCxnSpPr>
        <p:spPr>
          <a:xfrm flipV="1">
            <a:off x="6096968" y="3481492"/>
            <a:ext cx="0" cy="16399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4" name="Conector recto 163"/>
          <p:cNvCxnSpPr>
            <a:cxnSpLocks/>
            <a:stCxn id="57" idx="0"/>
          </p:cNvCxnSpPr>
          <p:nvPr/>
        </p:nvCxnSpPr>
        <p:spPr>
          <a:xfrm flipH="1" flipV="1">
            <a:off x="8553939" y="3490629"/>
            <a:ext cx="20" cy="7399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6" name="Conector recto 165"/>
          <p:cNvCxnSpPr>
            <a:cxnSpLocks/>
            <a:stCxn id="15" idx="0"/>
          </p:cNvCxnSpPr>
          <p:nvPr/>
        </p:nvCxnSpPr>
        <p:spPr>
          <a:xfrm flipH="1" flipV="1">
            <a:off x="10082873" y="3482679"/>
            <a:ext cx="20" cy="108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3" name="Conector recto 172"/>
          <p:cNvCxnSpPr>
            <a:cxnSpLocks/>
          </p:cNvCxnSpPr>
          <p:nvPr/>
        </p:nvCxnSpPr>
        <p:spPr>
          <a:xfrm>
            <a:off x="1173000" y="3475014"/>
            <a:ext cx="8909873" cy="766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7" name="Conector recto de flecha 176"/>
          <p:cNvCxnSpPr/>
          <p:nvPr/>
        </p:nvCxnSpPr>
        <p:spPr>
          <a:xfrm flipV="1">
            <a:off x="5452075" y="3289162"/>
            <a:ext cx="0" cy="1935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6" name="Conector angular 185"/>
          <p:cNvCxnSpPr>
            <a:cxnSpLocks/>
            <a:endCxn id="16" idx="2"/>
          </p:cNvCxnSpPr>
          <p:nvPr/>
        </p:nvCxnSpPr>
        <p:spPr>
          <a:xfrm rot="10800000">
            <a:off x="2616205" y="2354412"/>
            <a:ext cx="2835877" cy="47877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8" name="Conector angular 187"/>
          <p:cNvCxnSpPr>
            <a:cxnSpLocks/>
            <a:stCxn id="6" idx="0"/>
            <a:endCxn id="20" idx="2"/>
          </p:cNvCxnSpPr>
          <p:nvPr/>
        </p:nvCxnSpPr>
        <p:spPr>
          <a:xfrm rot="16200000" flipV="1">
            <a:off x="4706000" y="2067112"/>
            <a:ext cx="757331" cy="11327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0" name="Conector angular 189"/>
          <p:cNvCxnSpPr>
            <a:cxnSpLocks/>
            <a:endCxn id="18" idx="2"/>
          </p:cNvCxnSpPr>
          <p:nvPr/>
        </p:nvCxnSpPr>
        <p:spPr>
          <a:xfrm flipV="1">
            <a:off x="5452075" y="2639824"/>
            <a:ext cx="1575728" cy="19336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5" name="Conector angular 194"/>
          <p:cNvCxnSpPr>
            <a:cxnSpLocks/>
            <a:endCxn id="21" idx="2"/>
          </p:cNvCxnSpPr>
          <p:nvPr/>
        </p:nvCxnSpPr>
        <p:spPr>
          <a:xfrm flipV="1">
            <a:off x="5701878" y="2480807"/>
            <a:ext cx="3688283" cy="35054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CuadroTexto 71">
            <a:extLst>
              <a:ext uri="{FF2B5EF4-FFF2-40B4-BE49-F238E27FC236}">
                <a16:creationId xmlns:a16="http://schemas.microsoft.com/office/drawing/2014/main" id="{3E550DF6-CD5D-C64F-82D3-C51426C63D49}"/>
              </a:ext>
            </a:extLst>
          </p:cNvPr>
          <p:cNvSpPr txBox="1"/>
          <p:nvPr/>
        </p:nvSpPr>
        <p:spPr>
          <a:xfrm>
            <a:off x="8844034" y="4783680"/>
            <a:ext cx="936472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posibilidad de aprovechamiento de los residuos orgánicos coordinando acciones para que la actividad sea incluida de forma diferenciada en el marco tarifario.</a:t>
            </a:r>
          </a:p>
        </p:txBody>
      </p:sp>
      <p:cxnSp>
        <p:nvCxnSpPr>
          <p:cNvPr id="41" name="Conector angular 40">
            <a:extLst>
              <a:ext uri="{FF2B5EF4-FFF2-40B4-BE49-F238E27FC236}">
                <a16:creationId xmlns:a16="http://schemas.microsoft.com/office/drawing/2014/main" id="{28A4DC8E-6CE6-1747-943C-CBB03186EC5C}"/>
              </a:ext>
            </a:extLst>
          </p:cNvPr>
          <p:cNvCxnSpPr>
            <a:cxnSpLocks/>
            <a:stCxn id="72" idx="0"/>
            <a:endCxn id="57" idx="2"/>
          </p:cNvCxnSpPr>
          <p:nvPr/>
        </p:nvCxnSpPr>
        <p:spPr>
          <a:xfrm rot="16200000" flipV="1">
            <a:off x="8600585" y="4071994"/>
            <a:ext cx="665061" cy="75831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Conector angular 42">
            <a:extLst>
              <a:ext uri="{FF2B5EF4-FFF2-40B4-BE49-F238E27FC236}">
                <a16:creationId xmlns:a16="http://schemas.microsoft.com/office/drawing/2014/main" id="{375D1B9D-9B57-3745-93C7-1CF748742531}"/>
              </a:ext>
            </a:extLst>
          </p:cNvPr>
          <p:cNvCxnSpPr>
            <a:cxnSpLocks/>
            <a:stCxn id="72" idx="0"/>
            <a:endCxn id="10" idx="2"/>
          </p:cNvCxnSpPr>
          <p:nvPr/>
        </p:nvCxnSpPr>
        <p:spPr>
          <a:xfrm rot="16200000" flipV="1">
            <a:off x="7374048" y="2845458"/>
            <a:ext cx="661142" cy="32153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0F25905E-9B93-8047-A299-B05B07129828}"/>
              </a:ext>
            </a:extLst>
          </p:cNvPr>
          <p:cNvCxnSpPr>
            <a:cxnSpLocks/>
            <a:stCxn id="72" idx="0"/>
            <a:endCxn id="15" idx="2"/>
          </p:cNvCxnSpPr>
          <p:nvPr/>
        </p:nvCxnSpPr>
        <p:spPr>
          <a:xfrm rot="5400000" flipH="1" flipV="1">
            <a:off x="9339708" y="4040496"/>
            <a:ext cx="715747" cy="7706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C302EB68-AE70-8047-B2E7-9EBFE4AE5F95}"/>
              </a:ext>
            </a:extLst>
          </p:cNvPr>
          <p:cNvSpPr txBox="1"/>
          <p:nvPr/>
        </p:nvSpPr>
        <p:spPr>
          <a:xfrm>
            <a:off x="7928547" y="4902996"/>
            <a:ext cx="757499" cy="5539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 incentivos para el aprovechamiento y la comercialización de los residuos orgánicos</a:t>
            </a:r>
          </a:p>
        </p:txBody>
      </p:sp>
      <p:cxnSp>
        <p:nvCxnSpPr>
          <p:cNvPr id="82" name="Conector angular 81">
            <a:extLst>
              <a:ext uri="{FF2B5EF4-FFF2-40B4-BE49-F238E27FC236}">
                <a16:creationId xmlns:a16="http://schemas.microsoft.com/office/drawing/2014/main" id="{F3C95C5B-1DF2-A94C-A6FD-708A4F5CC174}"/>
              </a:ext>
            </a:extLst>
          </p:cNvPr>
          <p:cNvCxnSpPr>
            <a:cxnSpLocks/>
            <a:stCxn id="110" idx="0"/>
            <a:endCxn id="57" idx="2"/>
          </p:cNvCxnSpPr>
          <p:nvPr/>
        </p:nvCxnSpPr>
        <p:spPr>
          <a:xfrm rot="5400000" flipH="1" flipV="1">
            <a:off x="8038440" y="4387477"/>
            <a:ext cx="784377" cy="2466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5" name="Conector angular 84">
            <a:extLst>
              <a:ext uri="{FF2B5EF4-FFF2-40B4-BE49-F238E27FC236}">
                <a16:creationId xmlns:a16="http://schemas.microsoft.com/office/drawing/2014/main" id="{E92CB198-2A4F-D242-B5CD-1A60CF3F0A06}"/>
              </a:ext>
            </a:extLst>
          </p:cNvPr>
          <p:cNvCxnSpPr>
            <a:cxnSpLocks/>
            <a:stCxn id="110" idx="0"/>
            <a:endCxn id="56" idx="2"/>
          </p:cNvCxnSpPr>
          <p:nvPr/>
        </p:nvCxnSpPr>
        <p:spPr>
          <a:xfrm rot="16200000" flipV="1">
            <a:off x="4437474" y="1033173"/>
            <a:ext cx="605504" cy="71341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8" name="Conector angular 87">
            <a:extLst>
              <a:ext uri="{FF2B5EF4-FFF2-40B4-BE49-F238E27FC236}">
                <a16:creationId xmlns:a16="http://schemas.microsoft.com/office/drawing/2014/main" id="{AD612886-39DD-7D4B-B22C-BF7B6742B3CB}"/>
              </a:ext>
            </a:extLst>
          </p:cNvPr>
          <p:cNvCxnSpPr>
            <a:cxnSpLocks/>
            <a:stCxn id="110" idx="0"/>
            <a:endCxn id="15" idx="2"/>
          </p:cNvCxnSpPr>
          <p:nvPr/>
        </p:nvCxnSpPr>
        <p:spPr>
          <a:xfrm rot="5400000" flipH="1" flipV="1">
            <a:off x="8777564" y="3597667"/>
            <a:ext cx="835063" cy="17755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5" name="CuadroTexto 214">
            <a:extLst>
              <a:ext uri="{FF2B5EF4-FFF2-40B4-BE49-F238E27FC236}">
                <a16:creationId xmlns:a16="http://schemas.microsoft.com/office/drawing/2014/main" id="{47B3CC23-930E-C647-8D7A-F3AC11F9E4D2}"/>
              </a:ext>
            </a:extLst>
          </p:cNvPr>
          <p:cNvSpPr txBox="1"/>
          <p:nvPr/>
        </p:nvSpPr>
        <p:spPr>
          <a:xfrm rot="16200000">
            <a:off x="-53516" y="4859735"/>
            <a:ext cx="621327" cy="200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715B98FF-D35D-CA4D-A392-13AB9DA6B4C3}"/>
              </a:ext>
            </a:extLst>
          </p:cNvPr>
          <p:cNvSpPr txBox="1"/>
          <p:nvPr/>
        </p:nvSpPr>
        <p:spPr>
          <a:xfrm rot="16200000">
            <a:off x="-49150" y="2072720"/>
            <a:ext cx="672000" cy="200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</a:p>
        </p:txBody>
      </p:sp>
      <p:cxnSp>
        <p:nvCxnSpPr>
          <p:cNvPr id="222" name="Conector recto de flecha 221">
            <a:extLst>
              <a:ext uri="{FF2B5EF4-FFF2-40B4-BE49-F238E27FC236}">
                <a16:creationId xmlns:a16="http://schemas.microsoft.com/office/drawing/2014/main" id="{B904EFBB-CAEF-194E-BE25-9CC4679F8BA9}"/>
              </a:ext>
            </a:extLst>
          </p:cNvPr>
          <p:cNvCxnSpPr>
            <a:cxnSpLocks/>
          </p:cNvCxnSpPr>
          <p:nvPr/>
        </p:nvCxnSpPr>
        <p:spPr>
          <a:xfrm flipV="1">
            <a:off x="7007906" y="1043087"/>
            <a:ext cx="0" cy="132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8" name="CuadroTexto 227">
            <a:extLst>
              <a:ext uri="{FF2B5EF4-FFF2-40B4-BE49-F238E27FC236}">
                <a16:creationId xmlns:a16="http://schemas.microsoft.com/office/drawing/2014/main" id="{BB8F2CFF-A0B4-454A-B5DA-12C054E30358}"/>
              </a:ext>
            </a:extLst>
          </p:cNvPr>
          <p:cNvSpPr txBox="1"/>
          <p:nvPr/>
        </p:nvSpPr>
        <p:spPr>
          <a:xfrm>
            <a:off x="5767515" y="1177595"/>
            <a:ext cx="246951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 pérdida de grandes hectáreas de tierra y de fuentes de agua</a:t>
            </a:r>
          </a:p>
        </p:txBody>
      </p:sp>
      <p:sp>
        <p:nvSpPr>
          <p:cNvPr id="229" name="CuadroTexto 228">
            <a:extLst>
              <a:ext uri="{FF2B5EF4-FFF2-40B4-BE49-F238E27FC236}">
                <a16:creationId xmlns:a16="http://schemas.microsoft.com/office/drawing/2014/main" id="{7A428709-9DAE-9F4A-B73E-D7B185F42C0B}"/>
              </a:ext>
            </a:extLst>
          </p:cNvPr>
          <p:cNvSpPr txBox="1"/>
          <p:nvPr/>
        </p:nvSpPr>
        <p:spPr>
          <a:xfrm>
            <a:off x="5783597" y="1461887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Disminuir la proliferación de vectores, la contaminación del aire y la generación de olores ofensivos.</a:t>
            </a:r>
          </a:p>
        </p:txBody>
      </p:sp>
      <p:cxnSp>
        <p:nvCxnSpPr>
          <p:cNvPr id="230" name="Conector recto de flecha 229">
            <a:extLst>
              <a:ext uri="{FF2B5EF4-FFF2-40B4-BE49-F238E27FC236}">
                <a16:creationId xmlns:a16="http://schemas.microsoft.com/office/drawing/2014/main" id="{56EE7D8A-876D-144E-859E-764325031587}"/>
              </a:ext>
            </a:extLst>
          </p:cNvPr>
          <p:cNvCxnSpPr>
            <a:cxnSpLocks/>
            <a:stCxn id="231" idx="0"/>
            <a:endCxn id="229" idx="2"/>
          </p:cNvCxnSpPr>
          <p:nvPr/>
        </p:nvCxnSpPr>
        <p:spPr>
          <a:xfrm flipV="1">
            <a:off x="7018044" y="1708108"/>
            <a:ext cx="312" cy="1065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1" name="CuadroTexto 230">
            <a:extLst>
              <a:ext uri="{FF2B5EF4-FFF2-40B4-BE49-F238E27FC236}">
                <a16:creationId xmlns:a16="http://schemas.microsoft.com/office/drawing/2014/main" id="{FE6B122D-883C-3446-9587-A2BC454C3856}"/>
              </a:ext>
            </a:extLst>
          </p:cNvPr>
          <p:cNvSpPr txBox="1"/>
          <p:nvPr/>
        </p:nvSpPr>
        <p:spPr>
          <a:xfrm>
            <a:off x="5783285" y="1814698"/>
            <a:ext cx="2469518" cy="1692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 generación de Gases de Efecto Invernadero (GEI)</a:t>
            </a:r>
          </a:p>
        </p:txBody>
      </p:sp>
      <p:sp>
        <p:nvSpPr>
          <p:cNvPr id="232" name="CuadroTexto 231">
            <a:extLst>
              <a:ext uri="{FF2B5EF4-FFF2-40B4-BE49-F238E27FC236}">
                <a16:creationId xmlns:a16="http://schemas.microsoft.com/office/drawing/2014/main" id="{59EF5DF7-CAA1-2E43-A0F5-4F1E61F920B2}"/>
              </a:ext>
            </a:extLst>
          </p:cNvPr>
          <p:cNvSpPr txBox="1"/>
          <p:nvPr/>
        </p:nvSpPr>
        <p:spPr>
          <a:xfrm>
            <a:off x="5783776" y="2088257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Disminuir la generación de lixiviados con la consecuente contaminación y alteración de fuentes hídricas si no se les realiza un manejo adecuado</a:t>
            </a:r>
          </a:p>
        </p:txBody>
      </p:sp>
      <p:sp>
        <p:nvSpPr>
          <p:cNvPr id="233" name="CuadroTexto 232">
            <a:extLst>
              <a:ext uri="{FF2B5EF4-FFF2-40B4-BE49-F238E27FC236}">
                <a16:creationId xmlns:a16="http://schemas.microsoft.com/office/drawing/2014/main" id="{D24C95F9-03E8-F94F-8B90-1C071F689F8F}"/>
              </a:ext>
            </a:extLst>
          </p:cNvPr>
          <p:cNvSpPr txBox="1"/>
          <p:nvPr/>
        </p:nvSpPr>
        <p:spPr>
          <a:xfrm>
            <a:off x="5774359" y="124239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las afectaciones y los problemas de salud que afectan a la población aledaña al Predio Doña Juana.</a:t>
            </a:r>
          </a:p>
        </p:txBody>
      </p:sp>
      <p:cxnSp>
        <p:nvCxnSpPr>
          <p:cNvPr id="235" name="Conector recto de flecha 234">
            <a:extLst>
              <a:ext uri="{FF2B5EF4-FFF2-40B4-BE49-F238E27FC236}">
                <a16:creationId xmlns:a16="http://schemas.microsoft.com/office/drawing/2014/main" id="{8F295B2B-6B23-C44B-9A69-16F0C848F94B}"/>
              </a:ext>
            </a:extLst>
          </p:cNvPr>
          <p:cNvCxnSpPr>
            <a:cxnSpLocks/>
            <a:stCxn id="232" idx="0"/>
            <a:endCxn id="231" idx="2"/>
          </p:cNvCxnSpPr>
          <p:nvPr/>
        </p:nvCxnSpPr>
        <p:spPr>
          <a:xfrm flipH="1" flipV="1">
            <a:off x="7018044" y="1983975"/>
            <a:ext cx="491" cy="104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9" name="Conector recto de flecha 238">
            <a:extLst>
              <a:ext uri="{FF2B5EF4-FFF2-40B4-BE49-F238E27FC236}">
                <a16:creationId xmlns:a16="http://schemas.microsoft.com/office/drawing/2014/main" id="{59482A23-22F2-C247-8954-4A8BAA145BBB}"/>
              </a:ext>
            </a:extLst>
          </p:cNvPr>
          <p:cNvCxnSpPr>
            <a:cxnSpLocks/>
          </p:cNvCxnSpPr>
          <p:nvPr/>
        </p:nvCxnSpPr>
        <p:spPr>
          <a:xfrm flipV="1">
            <a:off x="7013126" y="1349228"/>
            <a:ext cx="312" cy="1065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1" name="CuadroTexto 240">
            <a:extLst>
              <a:ext uri="{FF2B5EF4-FFF2-40B4-BE49-F238E27FC236}">
                <a16:creationId xmlns:a16="http://schemas.microsoft.com/office/drawing/2014/main" id="{E03DE9F7-EE80-D545-B64F-17F03A07F834}"/>
              </a:ext>
            </a:extLst>
          </p:cNvPr>
          <p:cNvSpPr txBox="1"/>
          <p:nvPr/>
        </p:nvSpPr>
        <p:spPr>
          <a:xfrm>
            <a:off x="5792981" y="497586"/>
            <a:ext cx="2469518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Disminuir la pérdida de la biodiversidad del sitio de disposición final de residuos ordinarios.y del área de influencia.</a:t>
            </a:r>
          </a:p>
        </p:txBody>
      </p:sp>
      <p:cxnSp>
        <p:nvCxnSpPr>
          <p:cNvPr id="242" name="Conector recto de flecha 241">
            <a:extLst>
              <a:ext uri="{FF2B5EF4-FFF2-40B4-BE49-F238E27FC236}">
                <a16:creationId xmlns:a16="http://schemas.microsoft.com/office/drawing/2014/main" id="{19362554-6E36-1B4C-9B37-CDD3E7B1EF64}"/>
              </a:ext>
            </a:extLst>
          </p:cNvPr>
          <p:cNvCxnSpPr>
            <a:cxnSpLocks/>
          </p:cNvCxnSpPr>
          <p:nvPr/>
        </p:nvCxnSpPr>
        <p:spPr>
          <a:xfrm flipV="1">
            <a:off x="7012821" y="743203"/>
            <a:ext cx="0" cy="132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3" name="Conector recto de flecha 242">
            <a:extLst>
              <a:ext uri="{FF2B5EF4-FFF2-40B4-BE49-F238E27FC236}">
                <a16:creationId xmlns:a16="http://schemas.microsoft.com/office/drawing/2014/main" id="{44D0B3DA-D837-6A4A-BD55-1C49D20FEE1F}"/>
              </a:ext>
            </a:extLst>
          </p:cNvPr>
          <p:cNvCxnSpPr>
            <a:cxnSpLocks/>
          </p:cNvCxnSpPr>
          <p:nvPr/>
        </p:nvCxnSpPr>
        <p:spPr>
          <a:xfrm flipV="1">
            <a:off x="7007906" y="364661"/>
            <a:ext cx="0" cy="132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66" name="CuadroTexto 265">
            <a:extLst>
              <a:ext uri="{FF2B5EF4-FFF2-40B4-BE49-F238E27FC236}">
                <a16:creationId xmlns:a16="http://schemas.microsoft.com/office/drawing/2014/main" id="{27CC59AA-3F16-9F46-9802-4D645EF1647D}"/>
              </a:ext>
            </a:extLst>
          </p:cNvPr>
          <p:cNvSpPr txBox="1"/>
          <p:nvPr/>
        </p:nvSpPr>
        <p:spPr>
          <a:xfrm>
            <a:off x="4235343" y="3593562"/>
            <a:ext cx="1303641" cy="6309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Aumentar el conocimiento (investigación, innovación y desarrollo) sobre las prácticas adecuadas para el manejo de residuos orgánicos a nivel técnico, comercial, financiero y desde el reconocimiento de las cadenas de valor. </a:t>
            </a:r>
          </a:p>
        </p:txBody>
      </p:sp>
      <p:cxnSp>
        <p:nvCxnSpPr>
          <p:cNvPr id="267" name="Conector recto 266">
            <a:extLst>
              <a:ext uri="{FF2B5EF4-FFF2-40B4-BE49-F238E27FC236}">
                <a16:creationId xmlns:a16="http://schemas.microsoft.com/office/drawing/2014/main" id="{2A69F5BC-FECB-4B44-8291-D0C24587FF49}"/>
              </a:ext>
            </a:extLst>
          </p:cNvPr>
          <p:cNvCxnSpPr>
            <a:cxnSpLocks/>
          </p:cNvCxnSpPr>
          <p:nvPr/>
        </p:nvCxnSpPr>
        <p:spPr>
          <a:xfrm flipV="1">
            <a:off x="4851112" y="3471946"/>
            <a:ext cx="0" cy="12088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3" name="Conector angular 272">
            <a:extLst>
              <a:ext uri="{FF2B5EF4-FFF2-40B4-BE49-F238E27FC236}">
                <a16:creationId xmlns:a16="http://schemas.microsoft.com/office/drawing/2014/main" id="{1E3386E9-056F-FA43-82B6-A2FF91FA2B58}"/>
              </a:ext>
            </a:extLst>
          </p:cNvPr>
          <p:cNvCxnSpPr>
            <a:cxnSpLocks/>
            <a:stCxn id="12" idx="0"/>
            <a:endCxn id="266" idx="2"/>
          </p:cNvCxnSpPr>
          <p:nvPr/>
        </p:nvCxnSpPr>
        <p:spPr>
          <a:xfrm rot="5400000" flipH="1" flipV="1">
            <a:off x="2875555" y="2844118"/>
            <a:ext cx="631222" cy="339199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3" name="Conector angular 292">
            <a:extLst>
              <a:ext uri="{FF2B5EF4-FFF2-40B4-BE49-F238E27FC236}">
                <a16:creationId xmlns:a16="http://schemas.microsoft.com/office/drawing/2014/main" id="{C3302C7C-6D2E-4946-9F71-F577F6527D6F}"/>
              </a:ext>
            </a:extLst>
          </p:cNvPr>
          <p:cNvCxnSpPr>
            <a:stCxn id="8" idx="0"/>
            <a:endCxn id="12" idx="2"/>
          </p:cNvCxnSpPr>
          <p:nvPr/>
        </p:nvCxnSpPr>
        <p:spPr>
          <a:xfrm rot="16200000" flipV="1">
            <a:off x="2287410" y="4617483"/>
            <a:ext cx="424794" cy="200927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4" name="Conector angular 293">
            <a:extLst>
              <a:ext uri="{FF2B5EF4-FFF2-40B4-BE49-F238E27FC236}">
                <a16:creationId xmlns:a16="http://schemas.microsoft.com/office/drawing/2014/main" id="{4ED4A611-E7F9-FC41-81FC-9CB1948B6578}"/>
              </a:ext>
            </a:extLst>
          </p:cNvPr>
          <p:cNvCxnSpPr>
            <a:cxnSpLocks/>
            <a:stCxn id="8" idx="0"/>
            <a:endCxn id="55" idx="2"/>
          </p:cNvCxnSpPr>
          <p:nvPr/>
        </p:nvCxnSpPr>
        <p:spPr>
          <a:xfrm rot="16200000" flipV="1">
            <a:off x="3001558" y="5331630"/>
            <a:ext cx="309378" cy="69639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2" name="Conector angular 311">
            <a:extLst>
              <a:ext uri="{FF2B5EF4-FFF2-40B4-BE49-F238E27FC236}">
                <a16:creationId xmlns:a16="http://schemas.microsoft.com/office/drawing/2014/main" id="{50AF6671-CEAD-B048-9A38-2F3116D9C7DC}"/>
              </a:ext>
            </a:extLst>
          </p:cNvPr>
          <p:cNvCxnSpPr>
            <a:cxnSpLocks/>
            <a:stCxn id="8" idx="0"/>
            <a:endCxn id="53" idx="2"/>
          </p:cNvCxnSpPr>
          <p:nvPr/>
        </p:nvCxnSpPr>
        <p:spPr>
          <a:xfrm rot="5400000" flipH="1" flipV="1">
            <a:off x="3570525" y="5329116"/>
            <a:ext cx="439322" cy="571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5" name="Conector angular 314">
            <a:extLst>
              <a:ext uri="{FF2B5EF4-FFF2-40B4-BE49-F238E27FC236}">
                <a16:creationId xmlns:a16="http://schemas.microsoft.com/office/drawing/2014/main" id="{281862C3-9B34-7747-A129-B47137B193AF}"/>
              </a:ext>
            </a:extLst>
          </p:cNvPr>
          <p:cNvCxnSpPr>
            <a:cxnSpLocks/>
            <a:stCxn id="8" idx="0"/>
            <a:endCxn id="11" idx="2"/>
          </p:cNvCxnSpPr>
          <p:nvPr/>
        </p:nvCxnSpPr>
        <p:spPr>
          <a:xfrm rot="5400000" flipH="1" flipV="1">
            <a:off x="4190589" y="4664780"/>
            <a:ext cx="483594" cy="18558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57" name="CuadroTexto 356">
            <a:extLst>
              <a:ext uri="{FF2B5EF4-FFF2-40B4-BE49-F238E27FC236}">
                <a16:creationId xmlns:a16="http://schemas.microsoft.com/office/drawing/2014/main" id="{5E151577-92D8-FC43-A496-11CDF91B0129}"/>
              </a:ext>
            </a:extLst>
          </p:cNvPr>
          <p:cNvSpPr txBox="1"/>
          <p:nvPr/>
        </p:nvSpPr>
        <p:spPr>
          <a:xfrm>
            <a:off x="6676876" y="3647111"/>
            <a:ext cx="1089750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sz="500" dirty="0">
                <a:solidFill>
                  <a:schemeClr val="tx1"/>
                </a:solidFill>
              </a:rPr>
              <a:t>Implementar rutas de recolección selectiva para la recolección de los residuos orgánicos.</a:t>
            </a:r>
          </a:p>
        </p:txBody>
      </p:sp>
      <p:cxnSp>
        <p:nvCxnSpPr>
          <p:cNvPr id="360" name="Conector angular 359">
            <a:extLst>
              <a:ext uri="{FF2B5EF4-FFF2-40B4-BE49-F238E27FC236}">
                <a16:creationId xmlns:a16="http://schemas.microsoft.com/office/drawing/2014/main" id="{CDAA07DB-8CBA-F943-8EF0-54974C7CAEFC}"/>
              </a:ext>
            </a:extLst>
          </p:cNvPr>
          <p:cNvCxnSpPr>
            <a:cxnSpLocks/>
            <a:stCxn id="110" idx="0"/>
            <a:endCxn id="357" idx="2"/>
          </p:cNvCxnSpPr>
          <p:nvPr/>
        </p:nvCxnSpPr>
        <p:spPr>
          <a:xfrm rot="16200000" flipV="1">
            <a:off x="7336637" y="3932336"/>
            <a:ext cx="855775" cy="10855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3" name="Conector angular 362">
            <a:extLst>
              <a:ext uri="{FF2B5EF4-FFF2-40B4-BE49-F238E27FC236}">
                <a16:creationId xmlns:a16="http://schemas.microsoft.com/office/drawing/2014/main" id="{934ACE0B-F868-7B4E-8178-F48F03527834}"/>
              </a:ext>
            </a:extLst>
          </p:cNvPr>
          <p:cNvCxnSpPr>
            <a:cxnSpLocks/>
            <a:stCxn id="7" idx="0"/>
            <a:endCxn id="357" idx="2"/>
          </p:cNvCxnSpPr>
          <p:nvPr/>
        </p:nvCxnSpPr>
        <p:spPr>
          <a:xfrm rot="16200000" flipV="1">
            <a:off x="6882118" y="4386855"/>
            <a:ext cx="811637" cy="1323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6" name="Conector angular 365">
            <a:extLst>
              <a:ext uri="{FF2B5EF4-FFF2-40B4-BE49-F238E27FC236}">
                <a16:creationId xmlns:a16="http://schemas.microsoft.com/office/drawing/2014/main" id="{CCDB44C7-AE3A-744C-836D-F628CE6046F9}"/>
              </a:ext>
            </a:extLst>
          </p:cNvPr>
          <p:cNvCxnSpPr>
            <a:cxnSpLocks/>
            <a:stCxn id="72" idx="0"/>
            <a:endCxn id="357" idx="2"/>
          </p:cNvCxnSpPr>
          <p:nvPr/>
        </p:nvCxnSpPr>
        <p:spPr>
          <a:xfrm rot="16200000" flipV="1">
            <a:off x="7898782" y="3370191"/>
            <a:ext cx="736459" cy="209051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4" name="CuadroTexto 373">
            <a:extLst>
              <a:ext uri="{FF2B5EF4-FFF2-40B4-BE49-F238E27FC236}">
                <a16:creationId xmlns:a16="http://schemas.microsoft.com/office/drawing/2014/main" id="{B27B8BB1-16FC-3C46-8084-4C8DB5710C6F}"/>
              </a:ext>
            </a:extLst>
          </p:cNvPr>
          <p:cNvSpPr txBox="1"/>
          <p:nvPr/>
        </p:nvSpPr>
        <p:spPr>
          <a:xfrm>
            <a:off x="8375798" y="5807645"/>
            <a:ext cx="936472" cy="400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los niveles de tratamiento y valorización de Residuos orgánicos en Bogotá</a:t>
            </a:r>
          </a:p>
        </p:txBody>
      </p:sp>
      <p:cxnSp>
        <p:nvCxnSpPr>
          <p:cNvPr id="377" name="Conector angular 376">
            <a:extLst>
              <a:ext uri="{FF2B5EF4-FFF2-40B4-BE49-F238E27FC236}">
                <a16:creationId xmlns:a16="http://schemas.microsoft.com/office/drawing/2014/main" id="{528E17FF-C887-124A-8747-EB3DFAAF9BE7}"/>
              </a:ext>
            </a:extLst>
          </p:cNvPr>
          <p:cNvCxnSpPr>
            <a:cxnSpLocks/>
            <a:stCxn id="374" idx="0"/>
            <a:endCxn id="52" idx="2"/>
          </p:cNvCxnSpPr>
          <p:nvPr/>
        </p:nvCxnSpPr>
        <p:spPr>
          <a:xfrm rot="5400000" flipH="1" flipV="1">
            <a:off x="10026118" y="4206021"/>
            <a:ext cx="419540" cy="27837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5" name="Conector angular 384">
            <a:extLst>
              <a:ext uri="{FF2B5EF4-FFF2-40B4-BE49-F238E27FC236}">
                <a16:creationId xmlns:a16="http://schemas.microsoft.com/office/drawing/2014/main" id="{1ADB686E-0E96-0D49-AE6E-7AADEAE2EBE1}"/>
              </a:ext>
            </a:extLst>
          </p:cNvPr>
          <p:cNvCxnSpPr>
            <a:cxnSpLocks/>
            <a:stCxn id="374" idx="0"/>
            <a:endCxn id="13" idx="2"/>
          </p:cNvCxnSpPr>
          <p:nvPr/>
        </p:nvCxnSpPr>
        <p:spPr>
          <a:xfrm rot="5400000" flipH="1" flipV="1">
            <a:off x="9529587" y="4861168"/>
            <a:ext cx="260924" cy="16320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8" name="Conector angular 387">
            <a:extLst>
              <a:ext uri="{FF2B5EF4-FFF2-40B4-BE49-F238E27FC236}">
                <a16:creationId xmlns:a16="http://schemas.microsoft.com/office/drawing/2014/main" id="{3AE08CAD-71C4-7A4E-8124-40EAA3A30401}"/>
              </a:ext>
            </a:extLst>
          </p:cNvPr>
          <p:cNvCxnSpPr>
            <a:cxnSpLocks/>
            <a:stCxn id="374" idx="0"/>
            <a:endCxn id="72" idx="2"/>
          </p:cNvCxnSpPr>
          <p:nvPr/>
        </p:nvCxnSpPr>
        <p:spPr>
          <a:xfrm rot="5400000" flipH="1" flipV="1">
            <a:off x="8920113" y="5415488"/>
            <a:ext cx="316079" cy="4682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1" name="Conector angular 390">
            <a:extLst>
              <a:ext uri="{FF2B5EF4-FFF2-40B4-BE49-F238E27FC236}">
                <a16:creationId xmlns:a16="http://schemas.microsoft.com/office/drawing/2014/main" id="{A47CE532-3747-C24C-935D-14BF6CD8D332}"/>
              </a:ext>
            </a:extLst>
          </p:cNvPr>
          <p:cNvCxnSpPr>
            <a:cxnSpLocks/>
            <a:stCxn id="374" idx="0"/>
            <a:endCxn id="110" idx="2"/>
          </p:cNvCxnSpPr>
          <p:nvPr/>
        </p:nvCxnSpPr>
        <p:spPr>
          <a:xfrm rot="16200000" flipV="1">
            <a:off x="8400341" y="5363951"/>
            <a:ext cx="350651" cy="5367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4" name="Conector angular 393">
            <a:extLst>
              <a:ext uri="{FF2B5EF4-FFF2-40B4-BE49-F238E27FC236}">
                <a16:creationId xmlns:a16="http://schemas.microsoft.com/office/drawing/2014/main" id="{7700A7B1-23F2-6348-A3D9-666CE60CFAAA}"/>
              </a:ext>
            </a:extLst>
          </p:cNvPr>
          <p:cNvCxnSpPr>
            <a:cxnSpLocks/>
            <a:stCxn id="374" idx="0"/>
            <a:endCxn id="7" idx="2"/>
          </p:cNvCxnSpPr>
          <p:nvPr/>
        </p:nvCxnSpPr>
        <p:spPr>
          <a:xfrm rot="16200000" flipV="1">
            <a:off x="7901683" y="4865294"/>
            <a:ext cx="394789" cy="14899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7" name="Conector angular 396">
            <a:extLst>
              <a:ext uri="{FF2B5EF4-FFF2-40B4-BE49-F238E27FC236}">
                <a16:creationId xmlns:a16="http://schemas.microsoft.com/office/drawing/2014/main" id="{09448B37-5E68-1842-AF91-46F81A6F39D2}"/>
              </a:ext>
            </a:extLst>
          </p:cNvPr>
          <p:cNvCxnSpPr>
            <a:cxnSpLocks/>
            <a:stCxn id="374" idx="0"/>
            <a:endCxn id="8" idx="2"/>
          </p:cNvCxnSpPr>
          <p:nvPr/>
        </p:nvCxnSpPr>
        <p:spPr>
          <a:xfrm rot="16200000" flipH="1" flipV="1">
            <a:off x="5999221" y="3312869"/>
            <a:ext cx="350038" cy="5339589"/>
          </a:xfrm>
          <a:prstGeom prst="bentConnector5">
            <a:avLst>
              <a:gd name="adj1" fmla="val -65307"/>
              <a:gd name="adj2" fmla="val 49150"/>
              <a:gd name="adj3" fmla="val 131664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CE48BB06-50A6-6743-8A0E-8D79925C51F5}"/>
              </a:ext>
            </a:extLst>
          </p:cNvPr>
          <p:cNvSpPr txBox="1"/>
          <p:nvPr/>
        </p:nvSpPr>
        <p:spPr>
          <a:xfrm>
            <a:off x="5940216" y="4956164"/>
            <a:ext cx="872553" cy="4770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estudios especializados sobre la gestión de los residuos orgánicos en el conexto bogotano.</a:t>
            </a:r>
          </a:p>
        </p:txBody>
      </p:sp>
      <p:cxnSp>
        <p:nvCxnSpPr>
          <p:cNvPr id="139" name="Conector angular 138">
            <a:extLst>
              <a:ext uri="{FF2B5EF4-FFF2-40B4-BE49-F238E27FC236}">
                <a16:creationId xmlns:a16="http://schemas.microsoft.com/office/drawing/2014/main" id="{457992C7-2991-C949-A8CA-B8FAA41D429E}"/>
              </a:ext>
            </a:extLst>
          </p:cNvPr>
          <p:cNvCxnSpPr>
            <a:cxnSpLocks/>
            <a:stCxn id="124" idx="0"/>
            <a:endCxn id="266" idx="2"/>
          </p:cNvCxnSpPr>
          <p:nvPr/>
        </p:nvCxnSpPr>
        <p:spPr>
          <a:xfrm rot="16200000" flipV="1">
            <a:off x="5265999" y="3845669"/>
            <a:ext cx="731660" cy="14893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2" name="CuadroTexto 91"/>
          <p:cNvSpPr txBox="1"/>
          <p:nvPr/>
        </p:nvSpPr>
        <p:spPr>
          <a:xfrm>
            <a:off x="680946" y="304800"/>
            <a:ext cx="5137963" cy="2462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tx1"/>
                </a:solidFill>
              </a:rPr>
              <a:t>ARBOL DE OBJETIVOS APROVECHAMIENTO DE RESIDUOS ORGÁNICOS 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52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83BA5EE6075647B83267605D9CEBA2" ma:contentTypeVersion="11" ma:contentTypeDescription="Crear nuevo documento." ma:contentTypeScope="" ma:versionID="bfd42793d9dd5e48c85062c957609b4c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39adcc2cce7d1f21c6c3a0cf54e2b0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6D4E25-EE18-4650-AD32-07755B813B8F}"/>
</file>

<file path=customXml/itemProps2.xml><?xml version="1.0" encoding="utf-8"?>
<ds:datastoreItem xmlns:ds="http://schemas.openxmlformats.org/officeDocument/2006/customXml" ds:itemID="{809591CE-BDEB-457C-8BE9-92EA1242804C}"/>
</file>

<file path=customXml/itemProps3.xml><?xml version="1.0" encoding="utf-8"?>
<ds:datastoreItem xmlns:ds="http://schemas.openxmlformats.org/officeDocument/2006/customXml" ds:itemID="{34E5D23F-CB0E-481C-8F46-26DE232A57FE}"/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1297</Words>
  <Application>Microsoft Office PowerPoint</Application>
  <PresentationFormat>Panorámica</PresentationFormat>
  <Paragraphs>76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CONOCIMIENTOS Y PRÁCTICAS INADECUADAS, VALORES, EMOCIONES Y ACTITUDES NEGATIVAS  EN LA GESTIÓN DE RESIDUOS</dc:title>
  <dc:creator>Diego Alejandro Roa Sabogal</dc:creator>
  <cp:lastModifiedBy>casa</cp:lastModifiedBy>
  <cp:revision>17</cp:revision>
  <dcterms:created xsi:type="dcterms:W3CDTF">2020-01-23T16:45:13Z</dcterms:created>
  <dcterms:modified xsi:type="dcterms:W3CDTF">2020-12-05T22:55:17Z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